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1"/>
  </p:notesMasterIdLst>
  <p:sldIdLst>
    <p:sldId id="256" r:id="rId5"/>
    <p:sldId id="378" r:id="rId6"/>
    <p:sldId id="309" r:id="rId7"/>
    <p:sldId id="306" r:id="rId8"/>
    <p:sldId id="313" r:id="rId9"/>
    <p:sldId id="314" r:id="rId10"/>
    <p:sldId id="315" r:id="rId11"/>
    <p:sldId id="316" r:id="rId12"/>
    <p:sldId id="317" r:id="rId13"/>
    <p:sldId id="399" r:id="rId14"/>
    <p:sldId id="319" r:id="rId15"/>
    <p:sldId id="321" r:id="rId16"/>
    <p:sldId id="322" r:id="rId17"/>
    <p:sldId id="323" r:id="rId18"/>
    <p:sldId id="324" r:id="rId19"/>
    <p:sldId id="325" r:id="rId20"/>
    <p:sldId id="326" r:id="rId21"/>
    <p:sldId id="398" r:id="rId22"/>
    <p:sldId id="328" r:id="rId23"/>
    <p:sldId id="330" r:id="rId24"/>
    <p:sldId id="331" r:id="rId25"/>
    <p:sldId id="332" r:id="rId26"/>
    <p:sldId id="333" r:id="rId27"/>
    <p:sldId id="334" r:id="rId28"/>
    <p:sldId id="335" r:id="rId29"/>
    <p:sldId id="337" r:id="rId30"/>
    <p:sldId id="339" r:id="rId31"/>
    <p:sldId id="340" r:id="rId32"/>
    <p:sldId id="341" r:id="rId33"/>
    <p:sldId id="342" r:id="rId34"/>
    <p:sldId id="343" r:id="rId35"/>
    <p:sldId id="344" r:id="rId36"/>
    <p:sldId id="396" r:id="rId37"/>
    <p:sldId id="347" r:id="rId38"/>
    <p:sldId id="349" r:id="rId39"/>
    <p:sldId id="350" r:id="rId40"/>
    <p:sldId id="351" r:id="rId41"/>
    <p:sldId id="352" r:id="rId42"/>
    <p:sldId id="353" r:id="rId43"/>
    <p:sldId id="354" r:id="rId44"/>
    <p:sldId id="395" r:id="rId45"/>
    <p:sldId id="356" r:id="rId46"/>
    <p:sldId id="359" r:id="rId47"/>
    <p:sldId id="358" r:id="rId48"/>
    <p:sldId id="360" r:id="rId49"/>
    <p:sldId id="361" r:id="rId50"/>
    <p:sldId id="362" r:id="rId51"/>
    <p:sldId id="363" r:id="rId52"/>
    <p:sldId id="394" r:id="rId53"/>
    <p:sldId id="365" r:id="rId54"/>
    <p:sldId id="367" r:id="rId55"/>
    <p:sldId id="379" r:id="rId56"/>
    <p:sldId id="380" r:id="rId57"/>
    <p:sldId id="381" r:id="rId58"/>
    <p:sldId id="382" r:id="rId59"/>
    <p:sldId id="400" r:id="rId60"/>
    <p:sldId id="383" r:id="rId61"/>
    <p:sldId id="385" r:id="rId62"/>
    <p:sldId id="384" r:id="rId63"/>
    <p:sldId id="376" r:id="rId64"/>
    <p:sldId id="386" r:id="rId65"/>
    <p:sldId id="387" r:id="rId66"/>
    <p:sldId id="388" r:id="rId67"/>
    <p:sldId id="389" r:id="rId68"/>
    <p:sldId id="390" r:id="rId69"/>
    <p:sldId id="391" r:id="rId70"/>
    <p:sldId id="392" r:id="rId71"/>
    <p:sldId id="377" r:id="rId72"/>
    <p:sldId id="368" r:id="rId73"/>
    <p:sldId id="369" r:id="rId74"/>
    <p:sldId id="370" r:id="rId75"/>
    <p:sldId id="371" r:id="rId76"/>
    <p:sldId id="372" r:id="rId77"/>
    <p:sldId id="393" r:id="rId78"/>
    <p:sldId id="374" r:id="rId79"/>
    <p:sldId id="261" r:id="rId8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E9EB"/>
    <a:srgbClr val="09BC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5C7789-3D97-4D86-A935-2DF0F18F2C39}" v="248" dt="2026-09-30T10:10:58.4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533" autoAdjust="0"/>
  </p:normalViewPr>
  <p:slideViewPr>
    <p:cSldViewPr snapToGrid="0">
      <p:cViewPr varScale="1">
        <p:scale>
          <a:sx n="53" d="100"/>
          <a:sy n="53" d="100"/>
        </p:scale>
        <p:origin x="115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notesMaster" Target="notesMasters/notesMaster1.xml"/><Relationship Id="rId86"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microsoft.com/office/2015/10/relationships/revisionInfo" Target="revisionInfo.xml"/><Relationship Id="rId61" Type="http://schemas.openxmlformats.org/officeDocument/2006/relationships/slide" Target="slides/slide57.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n Rapson" userId="S::benn.rapson@unitestudents.com::588a706c-98bb-4b1f-b97a-e0d16669fd96" providerId="AD" clId="Web-{0CFE0C00-8D8A-019A-A652-D1DA969D21C9}"/>
    <pc:docChg chg="addSld modSld">
      <pc:chgData name="Benn Rapson" userId="S::benn.rapson@unitestudents.com::588a706c-98bb-4b1f-b97a-e0d16669fd96" providerId="AD" clId="Web-{0CFE0C00-8D8A-019A-A652-D1DA969D21C9}" dt="2026-09-28T11:53:26.954" v="42" actId="20577"/>
      <pc:docMkLst>
        <pc:docMk/>
      </pc:docMkLst>
      <pc:sldChg chg="addSp delSp">
        <pc:chgData name="Benn Rapson" userId="S::benn.rapson@unitestudents.com::588a706c-98bb-4b1f-b97a-e0d16669fd96" providerId="AD" clId="Web-{0CFE0C00-8D8A-019A-A652-D1DA969D21C9}" dt="2026-09-28T11:50:31.808" v="7"/>
        <pc:sldMkLst>
          <pc:docMk/>
          <pc:sldMk cId="2880855115" sldId="306"/>
        </pc:sldMkLst>
      </pc:sldChg>
      <pc:sldChg chg="addSp delSp">
        <pc:chgData name="Benn Rapson" userId="S::benn.rapson@unitestudents.com::588a706c-98bb-4b1f-b97a-e0d16669fd96" providerId="AD" clId="Web-{0CFE0C00-8D8A-019A-A652-D1DA969D21C9}" dt="2026-09-28T11:50:31.168" v="6"/>
        <pc:sldMkLst>
          <pc:docMk/>
          <pc:sldMk cId="1441400013" sldId="313"/>
        </pc:sldMkLst>
      </pc:sldChg>
      <pc:sldChg chg="addSp delSp">
        <pc:chgData name="Benn Rapson" userId="S::benn.rapson@unitestudents.com::588a706c-98bb-4b1f-b97a-e0d16669fd96" providerId="AD" clId="Web-{0CFE0C00-8D8A-019A-A652-D1DA969D21C9}" dt="2026-09-28T11:50:30.589" v="5"/>
        <pc:sldMkLst>
          <pc:docMk/>
          <pc:sldMk cId="3912294240" sldId="314"/>
        </pc:sldMkLst>
      </pc:sldChg>
      <pc:sldChg chg="addSp delSp">
        <pc:chgData name="Benn Rapson" userId="S::benn.rapson@unitestudents.com::588a706c-98bb-4b1f-b97a-e0d16669fd96" providerId="AD" clId="Web-{0CFE0C00-8D8A-019A-A652-D1DA969D21C9}" dt="2026-09-28T11:50:29.996" v="4"/>
        <pc:sldMkLst>
          <pc:docMk/>
          <pc:sldMk cId="9960983" sldId="315"/>
        </pc:sldMkLst>
      </pc:sldChg>
      <pc:sldChg chg="modSp">
        <pc:chgData name="Benn Rapson" userId="S::benn.rapson@unitestudents.com::588a706c-98bb-4b1f-b97a-e0d16669fd96" providerId="AD" clId="Web-{0CFE0C00-8D8A-019A-A652-D1DA969D21C9}" dt="2026-09-28T11:53:10" v="29" actId="20577"/>
        <pc:sldMkLst>
          <pc:docMk/>
          <pc:sldMk cId="1112210820" sldId="367"/>
        </pc:sldMkLst>
        <pc:spChg chg="mod">
          <ac:chgData name="Benn Rapson" userId="S::benn.rapson@unitestudents.com::588a706c-98bb-4b1f-b97a-e0d16669fd96" providerId="AD" clId="Web-{0CFE0C00-8D8A-019A-A652-D1DA969D21C9}" dt="2026-09-28T11:53:10" v="29" actId="20577"/>
          <ac:spMkLst>
            <pc:docMk/>
            <pc:sldMk cId="1112210820" sldId="367"/>
            <ac:spMk id="4" creationId="{0DE084A1-6702-6602-CBEE-5AB29BE40E72}"/>
          </ac:spMkLst>
        </pc:spChg>
      </pc:sldChg>
      <pc:sldChg chg="modSp add replId">
        <pc:chgData name="Benn Rapson" userId="S::benn.rapson@unitestudents.com::588a706c-98bb-4b1f-b97a-e0d16669fd96" providerId="AD" clId="Web-{0CFE0C00-8D8A-019A-A652-D1DA969D21C9}" dt="2026-09-28T11:53:26.954" v="42" actId="20577"/>
        <pc:sldMkLst>
          <pc:docMk/>
          <pc:sldMk cId="2230913737" sldId="376"/>
        </pc:sldMkLst>
        <pc:spChg chg="mod">
          <ac:chgData name="Benn Rapson" userId="S::benn.rapson@unitestudents.com::588a706c-98bb-4b1f-b97a-e0d16669fd96" providerId="AD" clId="Web-{0CFE0C00-8D8A-019A-A652-D1DA969D21C9}" dt="2026-09-28T11:53:26.954" v="42" actId="20577"/>
          <ac:spMkLst>
            <pc:docMk/>
            <pc:sldMk cId="2230913737" sldId="376"/>
            <ac:spMk id="4" creationId="{4DAD3309-1166-B886-71D1-75A6B1594FE0}"/>
          </ac:spMkLst>
        </pc:spChg>
      </pc:sldChg>
      <pc:sldChg chg="modSp add replId">
        <pc:chgData name="Benn Rapson" userId="S::benn.rapson@unitestudents.com::588a706c-98bb-4b1f-b97a-e0d16669fd96" providerId="AD" clId="Web-{0CFE0C00-8D8A-019A-A652-D1DA969D21C9}" dt="2026-09-28T11:52:57.672" v="14" actId="20577"/>
        <pc:sldMkLst>
          <pc:docMk/>
          <pc:sldMk cId="2357328403" sldId="377"/>
        </pc:sldMkLst>
        <pc:spChg chg="mod">
          <ac:chgData name="Benn Rapson" userId="S::benn.rapson@unitestudents.com::588a706c-98bb-4b1f-b97a-e0d16669fd96" providerId="AD" clId="Web-{0CFE0C00-8D8A-019A-A652-D1DA969D21C9}" dt="2026-09-28T11:52:57.672" v="14" actId="20577"/>
          <ac:spMkLst>
            <pc:docMk/>
            <pc:sldMk cId="2357328403" sldId="377"/>
            <ac:spMk id="4" creationId="{BE52D2A7-9671-0AA7-0BD8-ADDE52EB8AED}"/>
          </ac:spMkLst>
        </pc:spChg>
      </pc:sldChg>
    </pc:docChg>
  </pc:docChgLst>
  <pc:docChgLst>
    <pc:chgData name="Benn Rapson" userId="588a706c-98bb-4b1f-b97a-e0d16669fd96" providerId="ADAL" clId="{223566CA-25FB-4330-8106-058124613890}"/>
    <pc:docChg chg="undo custSel addSld delSld modSld sldOrd modNotesMaster">
      <pc:chgData name="Benn Rapson" userId="588a706c-98bb-4b1f-b97a-e0d16669fd96" providerId="ADAL" clId="{223566CA-25FB-4330-8106-058124613890}" dt="2026-09-30T10:11:02.251" v="18944" actId="20577"/>
      <pc:docMkLst>
        <pc:docMk/>
      </pc:docMkLst>
      <pc:sldChg chg="modSp mod modNotes modNotesTx">
        <pc:chgData name="Benn Rapson" userId="588a706c-98bb-4b1f-b97a-e0d16669fd96" providerId="ADAL" clId="{223566CA-25FB-4330-8106-058124613890}" dt="2026-09-30T09:20:08.142" v="18840" actId="20577"/>
        <pc:sldMkLst>
          <pc:docMk/>
          <pc:sldMk cId="6944728" sldId="256"/>
        </pc:sldMkLst>
        <pc:spChg chg="mod">
          <ac:chgData name="Benn Rapson" userId="588a706c-98bb-4b1f-b97a-e0d16669fd96" providerId="ADAL" clId="{223566CA-25FB-4330-8106-058124613890}" dt="2026-09-30T09:20:08.142" v="18840" actId="20577"/>
          <ac:spMkLst>
            <pc:docMk/>
            <pc:sldMk cId="6944728" sldId="256"/>
            <ac:spMk id="3" creationId="{0B0191EE-A9CA-4E41-8AED-93172E695CA9}"/>
          </ac:spMkLst>
        </pc:spChg>
      </pc:sldChg>
      <pc:sldChg chg="delSp modSp mod modNotes modNotesTx">
        <pc:chgData name="Benn Rapson" userId="588a706c-98bb-4b1f-b97a-e0d16669fd96" providerId="ADAL" clId="{223566CA-25FB-4330-8106-058124613890}" dt="2026-09-30T09:57:13.510" v="18928" actId="27636"/>
        <pc:sldMkLst>
          <pc:docMk/>
          <pc:sldMk cId="2880855115" sldId="306"/>
        </pc:sldMkLst>
        <pc:spChg chg="mod">
          <ac:chgData name="Benn Rapson" userId="588a706c-98bb-4b1f-b97a-e0d16669fd96" providerId="ADAL" clId="{223566CA-25FB-4330-8106-058124613890}" dt="2026-09-28T12:07:05.870" v="191" actId="20577"/>
          <ac:spMkLst>
            <pc:docMk/>
            <pc:sldMk cId="2880855115" sldId="306"/>
            <ac:spMk id="2" creationId="{BD86B7DC-D2C7-12D3-A0F7-7F83E201F051}"/>
          </ac:spMkLst>
        </pc:spChg>
        <pc:spChg chg="mod">
          <ac:chgData name="Benn Rapson" userId="588a706c-98bb-4b1f-b97a-e0d16669fd96" providerId="ADAL" clId="{223566CA-25FB-4330-8106-058124613890}" dt="2026-09-30T09:57:13.510" v="18928" actId="27636"/>
          <ac:spMkLst>
            <pc:docMk/>
            <pc:sldMk cId="2880855115" sldId="306"/>
            <ac:spMk id="3" creationId="{589A033D-D43E-E0CC-FAE0-87031E5834FE}"/>
          </ac:spMkLst>
        </pc:spChg>
      </pc:sldChg>
      <pc:sldChg chg="modSp mod">
        <pc:chgData name="Benn Rapson" userId="588a706c-98bb-4b1f-b97a-e0d16669fd96" providerId="ADAL" clId="{223566CA-25FB-4330-8106-058124613890}" dt="2026-09-28T12:47:02.540" v="271" actId="20577"/>
        <pc:sldMkLst>
          <pc:docMk/>
          <pc:sldMk cId="219566135" sldId="309"/>
        </pc:sldMkLst>
        <pc:spChg chg="mod">
          <ac:chgData name="Benn Rapson" userId="588a706c-98bb-4b1f-b97a-e0d16669fd96" providerId="ADAL" clId="{223566CA-25FB-4330-8106-058124613890}" dt="2026-09-28T12:47:02.540" v="271" actId="20577"/>
          <ac:spMkLst>
            <pc:docMk/>
            <pc:sldMk cId="219566135" sldId="309"/>
            <ac:spMk id="4" creationId="{8E72C08C-BE89-07F1-3888-194B6351BB93}"/>
          </ac:spMkLst>
        </pc:spChg>
      </pc:sldChg>
      <pc:sldChg chg="delSp modSp mod modNotes modNotesTx">
        <pc:chgData name="Benn Rapson" userId="588a706c-98bb-4b1f-b97a-e0d16669fd96" providerId="ADAL" clId="{223566CA-25FB-4330-8106-058124613890}" dt="2026-09-30T08:44:23.567" v="18368" actId="27636"/>
        <pc:sldMkLst>
          <pc:docMk/>
          <pc:sldMk cId="1441400013" sldId="313"/>
        </pc:sldMkLst>
        <pc:spChg chg="mod">
          <ac:chgData name="Benn Rapson" userId="588a706c-98bb-4b1f-b97a-e0d16669fd96" providerId="ADAL" clId="{223566CA-25FB-4330-8106-058124613890}" dt="2026-09-29T10:47:27.536" v="590" actId="20577"/>
          <ac:spMkLst>
            <pc:docMk/>
            <pc:sldMk cId="1441400013" sldId="313"/>
            <ac:spMk id="2" creationId="{26E4DC9C-547E-45C7-1C2F-642FE8DA4C87}"/>
          </ac:spMkLst>
        </pc:spChg>
        <pc:spChg chg="mod">
          <ac:chgData name="Benn Rapson" userId="588a706c-98bb-4b1f-b97a-e0d16669fd96" providerId="ADAL" clId="{223566CA-25FB-4330-8106-058124613890}" dt="2026-09-30T08:44:23.567" v="18368" actId="27636"/>
          <ac:spMkLst>
            <pc:docMk/>
            <pc:sldMk cId="1441400013" sldId="313"/>
            <ac:spMk id="3" creationId="{56F58E6B-8E8F-1915-8E1C-2C2F4752AAF4}"/>
          </ac:spMkLst>
        </pc:spChg>
      </pc:sldChg>
      <pc:sldChg chg="addSp delSp modSp mod modNotes modNotesTx">
        <pc:chgData name="Benn Rapson" userId="588a706c-98bb-4b1f-b97a-e0d16669fd96" providerId="ADAL" clId="{223566CA-25FB-4330-8106-058124613890}" dt="2026-09-30T10:11:02.251" v="18944" actId="20577"/>
        <pc:sldMkLst>
          <pc:docMk/>
          <pc:sldMk cId="3912294240" sldId="314"/>
        </pc:sldMkLst>
        <pc:spChg chg="mod">
          <ac:chgData name="Benn Rapson" userId="588a706c-98bb-4b1f-b97a-e0d16669fd96" providerId="ADAL" clId="{223566CA-25FB-4330-8106-058124613890}" dt="2026-09-29T10:47:29.918" v="591" actId="20577"/>
          <ac:spMkLst>
            <pc:docMk/>
            <pc:sldMk cId="3912294240" sldId="314"/>
            <ac:spMk id="2" creationId="{CA31CCF8-99DC-135F-BC97-136B6C076BD0}"/>
          </ac:spMkLst>
        </pc:spChg>
        <pc:spChg chg="mod">
          <ac:chgData name="Benn Rapson" userId="588a706c-98bb-4b1f-b97a-e0d16669fd96" providerId="ADAL" clId="{223566CA-25FB-4330-8106-058124613890}" dt="2026-09-30T10:11:02.251" v="18944" actId="20577"/>
          <ac:spMkLst>
            <pc:docMk/>
            <pc:sldMk cId="3912294240" sldId="314"/>
            <ac:spMk id="3" creationId="{42325003-3117-0B60-C904-E47DD58E889B}"/>
          </ac:spMkLst>
        </pc:spChg>
        <pc:spChg chg="del">
          <ac:chgData name="Benn Rapson" userId="588a706c-98bb-4b1f-b97a-e0d16669fd96" providerId="ADAL" clId="{223566CA-25FB-4330-8106-058124613890}" dt="2026-09-30T10:07:39.560" v="18932" actId="478"/>
          <ac:spMkLst>
            <pc:docMk/>
            <pc:sldMk cId="3912294240" sldId="314"/>
            <ac:spMk id="5" creationId="{67A923C0-8003-A952-ADC3-8823697130A0}"/>
          </ac:spMkLst>
        </pc:spChg>
        <pc:spChg chg="add ord">
          <ac:chgData name="Benn Rapson" userId="588a706c-98bb-4b1f-b97a-e0d16669fd96" providerId="ADAL" clId="{223566CA-25FB-4330-8106-058124613890}" dt="2026-09-30T10:07:37.141" v="18931" actId="167"/>
          <ac:spMkLst>
            <pc:docMk/>
            <pc:sldMk cId="3912294240" sldId="314"/>
            <ac:spMk id="6" creationId="{9AE48828-6669-647B-CFF1-30E4ADB642FD}"/>
          </ac:spMkLst>
        </pc:spChg>
        <pc:picChg chg="add ord">
          <ac:chgData name="Benn Rapson" userId="588a706c-98bb-4b1f-b97a-e0d16669fd96" providerId="ADAL" clId="{223566CA-25FB-4330-8106-058124613890}" dt="2026-09-30T10:07:37.141" v="18931" actId="167"/>
          <ac:picMkLst>
            <pc:docMk/>
            <pc:sldMk cId="3912294240" sldId="314"/>
            <ac:picMk id="10" creationId="{51093278-02CA-6C12-5B85-85AE99DA65F2}"/>
          </ac:picMkLst>
        </pc:picChg>
      </pc:sldChg>
      <pc:sldChg chg="addSp delSp modSp mod modNotes modNotesTx">
        <pc:chgData name="Benn Rapson" userId="588a706c-98bb-4b1f-b97a-e0d16669fd96" providerId="ADAL" clId="{223566CA-25FB-4330-8106-058124613890}" dt="2026-09-30T09:56:10.121" v="18926" actId="478"/>
        <pc:sldMkLst>
          <pc:docMk/>
          <pc:sldMk cId="9960983" sldId="315"/>
        </pc:sldMkLst>
        <pc:spChg chg="mod">
          <ac:chgData name="Benn Rapson" userId="588a706c-98bb-4b1f-b97a-e0d16669fd96" providerId="ADAL" clId="{223566CA-25FB-4330-8106-058124613890}" dt="2026-09-29T10:47:32.017" v="592" actId="20577"/>
          <ac:spMkLst>
            <pc:docMk/>
            <pc:sldMk cId="9960983" sldId="315"/>
            <ac:spMk id="2" creationId="{0C840A74-88CE-B538-DF86-1131D241F21F}"/>
          </ac:spMkLst>
        </pc:spChg>
        <pc:spChg chg="mod">
          <ac:chgData name="Benn Rapson" userId="588a706c-98bb-4b1f-b97a-e0d16669fd96" providerId="ADAL" clId="{223566CA-25FB-4330-8106-058124613890}" dt="2026-09-30T08:47:25.522" v="18602" actId="27636"/>
          <ac:spMkLst>
            <pc:docMk/>
            <pc:sldMk cId="9960983" sldId="315"/>
            <ac:spMk id="3" creationId="{78B8A75D-1F1C-4545-6BD4-DD3D1DBF560C}"/>
          </ac:spMkLst>
        </pc:spChg>
        <pc:spChg chg="del">
          <ac:chgData name="Benn Rapson" userId="588a706c-98bb-4b1f-b97a-e0d16669fd96" providerId="ADAL" clId="{223566CA-25FB-4330-8106-058124613890}" dt="2026-09-30T09:56:10.121" v="18926" actId="478"/>
          <ac:spMkLst>
            <pc:docMk/>
            <pc:sldMk cId="9960983" sldId="315"/>
            <ac:spMk id="5" creationId="{8D44B291-BAAB-D158-56EC-65BF0FA451F0}"/>
          </ac:spMkLst>
        </pc:spChg>
        <pc:spChg chg="add ord">
          <ac:chgData name="Benn Rapson" userId="588a706c-98bb-4b1f-b97a-e0d16669fd96" providerId="ADAL" clId="{223566CA-25FB-4330-8106-058124613890}" dt="2026-09-30T09:56:07.208" v="18925" actId="167"/>
          <ac:spMkLst>
            <pc:docMk/>
            <pc:sldMk cId="9960983" sldId="315"/>
            <ac:spMk id="6" creationId="{627A2567-7224-0603-A7CD-B34B95EE0CD2}"/>
          </ac:spMkLst>
        </pc:spChg>
        <pc:picChg chg="add ord">
          <ac:chgData name="Benn Rapson" userId="588a706c-98bb-4b1f-b97a-e0d16669fd96" providerId="ADAL" clId="{223566CA-25FB-4330-8106-058124613890}" dt="2026-09-30T09:56:07.208" v="18925" actId="167"/>
          <ac:picMkLst>
            <pc:docMk/>
            <pc:sldMk cId="9960983" sldId="315"/>
            <ac:picMk id="10" creationId="{B314E169-4824-30FD-BDDC-485DCEDD3C30}"/>
          </ac:picMkLst>
        </pc:picChg>
      </pc:sldChg>
      <pc:sldChg chg="delSp modSp mod modNotes modNotesTx">
        <pc:chgData name="Benn Rapson" userId="588a706c-98bb-4b1f-b97a-e0d16669fd96" providerId="ADAL" clId="{223566CA-25FB-4330-8106-058124613890}" dt="2026-09-30T08:47:38.821" v="18608" actId="20577"/>
        <pc:sldMkLst>
          <pc:docMk/>
          <pc:sldMk cId="2089851068" sldId="316"/>
        </pc:sldMkLst>
        <pc:spChg chg="mod">
          <ac:chgData name="Benn Rapson" userId="588a706c-98bb-4b1f-b97a-e0d16669fd96" providerId="ADAL" clId="{223566CA-25FB-4330-8106-058124613890}" dt="2026-09-29T10:47:34.606" v="593" actId="20577"/>
          <ac:spMkLst>
            <pc:docMk/>
            <pc:sldMk cId="2089851068" sldId="316"/>
            <ac:spMk id="2" creationId="{AF43AAE0-5DEB-006D-C3BA-F8A41E9BFC7B}"/>
          </ac:spMkLst>
        </pc:spChg>
        <pc:spChg chg="mod">
          <ac:chgData name="Benn Rapson" userId="588a706c-98bb-4b1f-b97a-e0d16669fd96" providerId="ADAL" clId="{223566CA-25FB-4330-8106-058124613890}" dt="2026-09-30T08:47:38.821" v="18608" actId="20577"/>
          <ac:spMkLst>
            <pc:docMk/>
            <pc:sldMk cId="2089851068" sldId="316"/>
            <ac:spMk id="3" creationId="{057B334F-225C-C14C-1DFB-19A76B73466B}"/>
          </ac:spMkLst>
        </pc:spChg>
      </pc:sldChg>
      <pc:sldChg chg="delSp modSp mod modNotes modNotesTx">
        <pc:chgData name="Benn Rapson" userId="588a706c-98bb-4b1f-b97a-e0d16669fd96" providerId="ADAL" clId="{223566CA-25FB-4330-8106-058124613890}" dt="2026-09-30T08:47:45.239" v="18614" actId="20577"/>
        <pc:sldMkLst>
          <pc:docMk/>
          <pc:sldMk cId="1369686412" sldId="317"/>
        </pc:sldMkLst>
        <pc:spChg chg="mod">
          <ac:chgData name="Benn Rapson" userId="588a706c-98bb-4b1f-b97a-e0d16669fd96" providerId="ADAL" clId="{223566CA-25FB-4330-8106-058124613890}" dt="2026-09-29T10:47:37.201" v="594" actId="20577"/>
          <ac:spMkLst>
            <pc:docMk/>
            <pc:sldMk cId="1369686412" sldId="317"/>
            <ac:spMk id="2" creationId="{C7CB9DA9-6579-8650-D8B3-CA08818A7FB6}"/>
          </ac:spMkLst>
        </pc:spChg>
        <pc:spChg chg="mod">
          <ac:chgData name="Benn Rapson" userId="588a706c-98bb-4b1f-b97a-e0d16669fd96" providerId="ADAL" clId="{223566CA-25FB-4330-8106-058124613890}" dt="2026-09-30T08:47:45.239" v="18614" actId="20577"/>
          <ac:spMkLst>
            <pc:docMk/>
            <pc:sldMk cId="1369686412" sldId="317"/>
            <ac:spMk id="3" creationId="{D4915896-857E-E5B4-B588-D9057AB7E94D}"/>
          </ac:spMkLst>
        </pc:spChg>
      </pc:sldChg>
      <pc:sldChg chg="delSp del mod modNotes modNotesTx">
        <pc:chgData name="Benn Rapson" userId="588a706c-98bb-4b1f-b97a-e0d16669fd96" providerId="ADAL" clId="{223566CA-25FB-4330-8106-058124613890}" dt="2026-09-29T10:30:31.186" v="272" actId="47"/>
        <pc:sldMkLst>
          <pc:docMk/>
          <pc:sldMk cId="1568111028" sldId="318"/>
        </pc:sldMkLst>
      </pc:sldChg>
      <pc:sldChg chg="delSp modSp mod modNotes modNotesTx">
        <pc:chgData name="Benn Rapson" userId="588a706c-98bb-4b1f-b97a-e0d16669fd96" providerId="ADAL" clId="{223566CA-25FB-4330-8106-058124613890}" dt="2026-09-29T10:47:39.993" v="595" actId="20577"/>
        <pc:sldMkLst>
          <pc:docMk/>
          <pc:sldMk cId="305860267" sldId="319"/>
        </pc:sldMkLst>
        <pc:spChg chg="mod">
          <ac:chgData name="Benn Rapson" userId="588a706c-98bb-4b1f-b97a-e0d16669fd96" providerId="ADAL" clId="{223566CA-25FB-4330-8106-058124613890}" dt="2026-09-29T10:47:39.993" v="595" actId="20577"/>
          <ac:spMkLst>
            <pc:docMk/>
            <pc:sldMk cId="305860267" sldId="319"/>
            <ac:spMk id="2" creationId="{A6C92800-BE8F-E414-E48D-A68B049B90E0}"/>
          </ac:spMkLst>
        </pc:spChg>
        <pc:spChg chg="mod">
          <ac:chgData name="Benn Rapson" userId="588a706c-98bb-4b1f-b97a-e0d16669fd96" providerId="ADAL" clId="{223566CA-25FB-4330-8106-058124613890}" dt="2026-09-29T10:35:40.972" v="414" actId="27636"/>
          <ac:spMkLst>
            <pc:docMk/>
            <pc:sldMk cId="305860267" sldId="319"/>
            <ac:spMk id="3" creationId="{7E97F388-F96A-692D-6CD0-534D31101E48}"/>
          </ac:spMkLst>
        </pc:spChg>
      </pc:sldChg>
      <pc:sldChg chg="delSp modSp mod modNotes modNotesTx">
        <pc:chgData name="Benn Rapson" userId="588a706c-98bb-4b1f-b97a-e0d16669fd96" providerId="ADAL" clId="{223566CA-25FB-4330-8106-058124613890}" dt="2026-09-29T10:47:42.832" v="596" actId="20577"/>
        <pc:sldMkLst>
          <pc:docMk/>
          <pc:sldMk cId="1791640181" sldId="322"/>
        </pc:sldMkLst>
        <pc:spChg chg="mod">
          <ac:chgData name="Benn Rapson" userId="588a706c-98bb-4b1f-b97a-e0d16669fd96" providerId="ADAL" clId="{223566CA-25FB-4330-8106-058124613890}" dt="2026-09-29T10:47:42.832" v="596" actId="20577"/>
          <ac:spMkLst>
            <pc:docMk/>
            <pc:sldMk cId="1791640181" sldId="322"/>
            <ac:spMk id="2" creationId="{FA2DE131-366B-F984-A41D-4515FF6BCDAA}"/>
          </ac:spMkLst>
        </pc:spChg>
      </pc:sldChg>
      <pc:sldChg chg="delSp modSp mod modNotes modNotesTx">
        <pc:chgData name="Benn Rapson" userId="588a706c-98bb-4b1f-b97a-e0d16669fd96" providerId="ADAL" clId="{223566CA-25FB-4330-8106-058124613890}" dt="2026-09-30T08:47:58.792" v="18622" actId="20577"/>
        <pc:sldMkLst>
          <pc:docMk/>
          <pc:sldMk cId="2235008608" sldId="323"/>
        </pc:sldMkLst>
        <pc:spChg chg="mod">
          <ac:chgData name="Benn Rapson" userId="588a706c-98bb-4b1f-b97a-e0d16669fd96" providerId="ADAL" clId="{223566CA-25FB-4330-8106-058124613890}" dt="2026-09-29T12:42:11.952" v="2123" actId="20577"/>
          <ac:spMkLst>
            <pc:docMk/>
            <pc:sldMk cId="2235008608" sldId="323"/>
            <ac:spMk id="2" creationId="{DC83E2CD-A893-DC87-8302-58D5A4E92BC2}"/>
          </ac:spMkLst>
        </pc:spChg>
        <pc:spChg chg="mod">
          <ac:chgData name="Benn Rapson" userId="588a706c-98bb-4b1f-b97a-e0d16669fd96" providerId="ADAL" clId="{223566CA-25FB-4330-8106-058124613890}" dt="2026-09-30T08:47:58.792" v="18622" actId="20577"/>
          <ac:spMkLst>
            <pc:docMk/>
            <pc:sldMk cId="2235008608" sldId="323"/>
            <ac:spMk id="3" creationId="{2651A523-A9EA-EA75-BA79-1EB5235F5735}"/>
          </ac:spMkLst>
        </pc:spChg>
      </pc:sldChg>
      <pc:sldChg chg="delSp modSp mod modNotes modNotesTx">
        <pc:chgData name="Benn Rapson" userId="588a706c-98bb-4b1f-b97a-e0d16669fd96" providerId="ADAL" clId="{223566CA-25FB-4330-8106-058124613890}" dt="2026-09-30T08:48:06.268" v="18630" actId="20577"/>
        <pc:sldMkLst>
          <pc:docMk/>
          <pc:sldMk cId="2849437208" sldId="324"/>
        </pc:sldMkLst>
        <pc:spChg chg="mod">
          <ac:chgData name="Benn Rapson" userId="588a706c-98bb-4b1f-b97a-e0d16669fd96" providerId="ADAL" clId="{223566CA-25FB-4330-8106-058124613890}" dt="2026-09-29T10:47:45.268" v="597" actId="20577"/>
          <ac:spMkLst>
            <pc:docMk/>
            <pc:sldMk cId="2849437208" sldId="324"/>
            <ac:spMk id="2" creationId="{6350243F-56B6-676E-85E4-8DC162BB48E1}"/>
          </ac:spMkLst>
        </pc:spChg>
        <pc:spChg chg="mod">
          <ac:chgData name="Benn Rapson" userId="588a706c-98bb-4b1f-b97a-e0d16669fd96" providerId="ADAL" clId="{223566CA-25FB-4330-8106-058124613890}" dt="2026-09-30T08:48:06.268" v="18630" actId="20577"/>
          <ac:spMkLst>
            <pc:docMk/>
            <pc:sldMk cId="2849437208" sldId="324"/>
            <ac:spMk id="3" creationId="{DDBE9C0E-A77A-C2C5-3465-0B133AD920A1}"/>
          </ac:spMkLst>
        </pc:spChg>
      </pc:sldChg>
      <pc:sldChg chg="delSp modSp mod modNotes modNotesTx">
        <pc:chgData name="Benn Rapson" userId="588a706c-98bb-4b1f-b97a-e0d16669fd96" providerId="ADAL" clId="{223566CA-25FB-4330-8106-058124613890}" dt="2026-09-30T08:48:16.571" v="18641" actId="20577"/>
        <pc:sldMkLst>
          <pc:docMk/>
          <pc:sldMk cId="1618505560" sldId="325"/>
        </pc:sldMkLst>
        <pc:spChg chg="mod">
          <ac:chgData name="Benn Rapson" userId="588a706c-98bb-4b1f-b97a-e0d16669fd96" providerId="ADAL" clId="{223566CA-25FB-4330-8106-058124613890}" dt="2026-09-29T12:44:51.872" v="2157" actId="20577"/>
          <ac:spMkLst>
            <pc:docMk/>
            <pc:sldMk cId="1618505560" sldId="325"/>
            <ac:spMk id="2" creationId="{E075ECFC-AC42-CE93-AAE8-A04A760403EA}"/>
          </ac:spMkLst>
        </pc:spChg>
        <pc:spChg chg="mod">
          <ac:chgData name="Benn Rapson" userId="588a706c-98bb-4b1f-b97a-e0d16669fd96" providerId="ADAL" clId="{223566CA-25FB-4330-8106-058124613890}" dt="2026-09-30T08:48:16.571" v="18641" actId="20577"/>
          <ac:spMkLst>
            <pc:docMk/>
            <pc:sldMk cId="1618505560" sldId="325"/>
            <ac:spMk id="3" creationId="{192BDC46-EE75-2100-9F92-6A8DCC4769D4}"/>
          </ac:spMkLst>
        </pc:spChg>
      </pc:sldChg>
      <pc:sldChg chg="delSp modSp mod modNotes modNotesTx">
        <pc:chgData name="Benn Rapson" userId="588a706c-98bb-4b1f-b97a-e0d16669fd96" providerId="ADAL" clId="{223566CA-25FB-4330-8106-058124613890}" dt="2026-09-29T12:46:09.953" v="2181" actId="12"/>
        <pc:sldMkLst>
          <pc:docMk/>
          <pc:sldMk cId="4090622317" sldId="326"/>
        </pc:sldMkLst>
        <pc:spChg chg="mod">
          <ac:chgData name="Benn Rapson" userId="588a706c-98bb-4b1f-b97a-e0d16669fd96" providerId="ADAL" clId="{223566CA-25FB-4330-8106-058124613890}" dt="2026-09-29T12:46:09.953" v="2181" actId="12"/>
          <ac:spMkLst>
            <pc:docMk/>
            <pc:sldMk cId="4090622317" sldId="326"/>
            <ac:spMk id="3" creationId="{468B26D9-BC17-4F55-C433-BD61D24889CF}"/>
          </ac:spMkLst>
        </pc:spChg>
      </pc:sldChg>
      <pc:sldChg chg="delSp del mod modNotes modNotesTx">
        <pc:chgData name="Benn Rapson" userId="588a706c-98bb-4b1f-b97a-e0d16669fd96" providerId="ADAL" clId="{223566CA-25FB-4330-8106-058124613890}" dt="2026-09-29T10:30:45.895" v="273" actId="47"/>
        <pc:sldMkLst>
          <pc:docMk/>
          <pc:sldMk cId="2409355947" sldId="327"/>
        </pc:sldMkLst>
      </pc:sldChg>
      <pc:sldChg chg="delSp modSp mod modNotes modNotesTx">
        <pc:chgData name="Benn Rapson" userId="588a706c-98bb-4b1f-b97a-e0d16669fd96" providerId="ADAL" clId="{223566CA-25FB-4330-8106-058124613890}" dt="2026-09-29T12:53:20.644" v="2818" actId="21"/>
        <pc:sldMkLst>
          <pc:docMk/>
          <pc:sldMk cId="377991341" sldId="328"/>
        </pc:sldMkLst>
        <pc:spChg chg="mod">
          <ac:chgData name="Benn Rapson" userId="588a706c-98bb-4b1f-b97a-e0d16669fd96" providerId="ADAL" clId="{223566CA-25FB-4330-8106-058124613890}" dt="2026-09-29T12:49:52.121" v="2652" actId="20577"/>
          <ac:spMkLst>
            <pc:docMk/>
            <pc:sldMk cId="377991341" sldId="328"/>
            <ac:spMk id="2" creationId="{8E4F2C70-A525-0174-D00F-5F62F9CE285B}"/>
          </ac:spMkLst>
        </pc:spChg>
        <pc:spChg chg="mod">
          <ac:chgData name="Benn Rapson" userId="588a706c-98bb-4b1f-b97a-e0d16669fd96" providerId="ADAL" clId="{223566CA-25FB-4330-8106-058124613890}" dt="2026-09-29T12:53:20.644" v="2818" actId="21"/>
          <ac:spMkLst>
            <pc:docMk/>
            <pc:sldMk cId="377991341" sldId="328"/>
            <ac:spMk id="3" creationId="{F9B99D93-B530-B424-769E-9E20756369A1}"/>
          </ac:spMkLst>
        </pc:spChg>
      </pc:sldChg>
      <pc:sldChg chg="delSp modSp mod modNotes modNotesTx">
        <pc:chgData name="Benn Rapson" userId="588a706c-98bb-4b1f-b97a-e0d16669fd96" providerId="ADAL" clId="{223566CA-25FB-4330-8106-058124613890}" dt="2026-09-29T10:47:54.349" v="599" actId="20577"/>
        <pc:sldMkLst>
          <pc:docMk/>
          <pc:sldMk cId="2440280076" sldId="331"/>
        </pc:sldMkLst>
        <pc:spChg chg="mod">
          <ac:chgData name="Benn Rapson" userId="588a706c-98bb-4b1f-b97a-e0d16669fd96" providerId="ADAL" clId="{223566CA-25FB-4330-8106-058124613890}" dt="2026-09-29T10:47:54.349" v="599" actId="20577"/>
          <ac:spMkLst>
            <pc:docMk/>
            <pc:sldMk cId="2440280076" sldId="331"/>
            <ac:spMk id="2" creationId="{5BB58594-5DEE-B92B-A5F1-E098EA73F863}"/>
          </ac:spMkLst>
        </pc:spChg>
      </pc:sldChg>
      <pc:sldChg chg="delSp modSp mod modNotes modNotesTx">
        <pc:chgData name="Benn Rapson" userId="588a706c-98bb-4b1f-b97a-e0d16669fd96" providerId="ADAL" clId="{223566CA-25FB-4330-8106-058124613890}" dt="2026-09-30T08:48:30.365" v="18650" actId="20577"/>
        <pc:sldMkLst>
          <pc:docMk/>
          <pc:sldMk cId="2432699961" sldId="332"/>
        </pc:sldMkLst>
        <pc:spChg chg="mod">
          <ac:chgData name="Benn Rapson" userId="588a706c-98bb-4b1f-b97a-e0d16669fd96" providerId="ADAL" clId="{223566CA-25FB-4330-8106-058124613890}" dt="2026-09-29T10:47:56.619" v="600" actId="20577"/>
          <ac:spMkLst>
            <pc:docMk/>
            <pc:sldMk cId="2432699961" sldId="332"/>
            <ac:spMk id="2" creationId="{CD47C364-725A-5DE7-20C0-45C858C09880}"/>
          </ac:spMkLst>
        </pc:spChg>
        <pc:spChg chg="mod">
          <ac:chgData name="Benn Rapson" userId="588a706c-98bb-4b1f-b97a-e0d16669fd96" providerId="ADAL" clId="{223566CA-25FB-4330-8106-058124613890}" dt="2026-09-30T08:48:30.365" v="18650" actId="20577"/>
          <ac:spMkLst>
            <pc:docMk/>
            <pc:sldMk cId="2432699961" sldId="332"/>
            <ac:spMk id="3" creationId="{383D23A5-6CE1-ED64-E74E-BB2D9BF684BE}"/>
          </ac:spMkLst>
        </pc:spChg>
      </pc:sldChg>
      <pc:sldChg chg="delSp modSp mod modNotes">
        <pc:chgData name="Benn Rapson" userId="588a706c-98bb-4b1f-b97a-e0d16669fd96" providerId="ADAL" clId="{223566CA-25FB-4330-8106-058124613890}" dt="2026-09-30T08:48:35.716" v="18656" actId="20577"/>
        <pc:sldMkLst>
          <pc:docMk/>
          <pc:sldMk cId="3341074833" sldId="333"/>
        </pc:sldMkLst>
        <pc:spChg chg="mod">
          <ac:chgData name="Benn Rapson" userId="588a706c-98bb-4b1f-b97a-e0d16669fd96" providerId="ADAL" clId="{223566CA-25FB-4330-8106-058124613890}" dt="2026-09-29T10:47:58.388" v="601" actId="20577"/>
          <ac:spMkLst>
            <pc:docMk/>
            <pc:sldMk cId="3341074833" sldId="333"/>
            <ac:spMk id="2" creationId="{9DB6CA54-4A67-FE28-5E17-DA5100D21554}"/>
          </ac:spMkLst>
        </pc:spChg>
        <pc:spChg chg="mod">
          <ac:chgData name="Benn Rapson" userId="588a706c-98bb-4b1f-b97a-e0d16669fd96" providerId="ADAL" clId="{223566CA-25FB-4330-8106-058124613890}" dt="2026-09-30T08:48:35.716" v="18656" actId="20577"/>
          <ac:spMkLst>
            <pc:docMk/>
            <pc:sldMk cId="3341074833" sldId="333"/>
            <ac:spMk id="3" creationId="{D325C2A0-82D2-EDFA-AAE6-19CA88FF3BB6}"/>
          </ac:spMkLst>
        </pc:spChg>
      </pc:sldChg>
      <pc:sldChg chg="delSp modSp mod modNotes">
        <pc:chgData name="Benn Rapson" userId="588a706c-98bb-4b1f-b97a-e0d16669fd96" providerId="ADAL" clId="{223566CA-25FB-4330-8106-058124613890}" dt="2026-09-30T08:48:43.046" v="18665" actId="20577"/>
        <pc:sldMkLst>
          <pc:docMk/>
          <pc:sldMk cId="1430727743" sldId="334"/>
        </pc:sldMkLst>
        <pc:spChg chg="mod">
          <ac:chgData name="Benn Rapson" userId="588a706c-98bb-4b1f-b97a-e0d16669fd96" providerId="ADAL" clId="{223566CA-25FB-4330-8106-058124613890}" dt="2026-09-29T12:55:27.962" v="2833" actId="20577"/>
          <ac:spMkLst>
            <pc:docMk/>
            <pc:sldMk cId="1430727743" sldId="334"/>
            <ac:spMk id="2" creationId="{E9A8B73B-E7A4-A8F0-9B54-E25908648EB8}"/>
          </ac:spMkLst>
        </pc:spChg>
        <pc:spChg chg="mod">
          <ac:chgData name="Benn Rapson" userId="588a706c-98bb-4b1f-b97a-e0d16669fd96" providerId="ADAL" clId="{223566CA-25FB-4330-8106-058124613890}" dt="2026-09-30T08:48:43.046" v="18665" actId="20577"/>
          <ac:spMkLst>
            <pc:docMk/>
            <pc:sldMk cId="1430727743" sldId="334"/>
            <ac:spMk id="3" creationId="{042A5A5E-297E-35EA-1251-EC5189BB4962}"/>
          </ac:spMkLst>
        </pc:spChg>
      </pc:sldChg>
      <pc:sldChg chg="delSp modSp mod modNotes modNotesTx">
        <pc:chgData name="Benn Rapson" userId="588a706c-98bb-4b1f-b97a-e0d16669fd96" providerId="ADAL" clId="{223566CA-25FB-4330-8106-058124613890}" dt="2026-09-29T12:57:03.159" v="3189" actId="20577"/>
        <pc:sldMkLst>
          <pc:docMk/>
          <pc:sldMk cId="1201430052" sldId="335"/>
        </pc:sldMkLst>
        <pc:spChg chg="mod">
          <ac:chgData name="Benn Rapson" userId="588a706c-98bb-4b1f-b97a-e0d16669fd96" providerId="ADAL" clId="{223566CA-25FB-4330-8106-058124613890}" dt="2026-09-29T12:55:31.605" v="2834" actId="20577"/>
          <ac:spMkLst>
            <pc:docMk/>
            <pc:sldMk cId="1201430052" sldId="335"/>
            <ac:spMk id="2" creationId="{5314E195-B901-ED20-2040-F9535FA041D4}"/>
          </ac:spMkLst>
        </pc:spChg>
        <pc:spChg chg="mod">
          <ac:chgData name="Benn Rapson" userId="588a706c-98bb-4b1f-b97a-e0d16669fd96" providerId="ADAL" clId="{223566CA-25FB-4330-8106-058124613890}" dt="2026-09-29T12:57:03.159" v="3189" actId="20577"/>
          <ac:spMkLst>
            <pc:docMk/>
            <pc:sldMk cId="1201430052" sldId="335"/>
            <ac:spMk id="3" creationId="{E2789B16-9D57-978E-77A8-B97F99EE86D6}"/>
          </ac:spMkLst>
        </pc:spChg>
      </pc:sldChg>
      <pc:sldChg chg="delSp del mod modNotes">
        <pc:chgData name="Benn Rapson" userId="588a706c-98bb-4b1f-b97a-e0d16669fd96" providerId="ADAL" clId="{223566CA-25FB-4330-8106-058124613890}" dt="2026-09-29T10:30:54.112" v="274" actId="47"/>
        <pc:sldMkLst>
          <pc:docMk/>
          <pc:sldMk cId="3522897814" sldId="336"/>
        </pc:sldMkLst>
      </pc:sldChg>
      <pc:sldChg chg="delSp modSp mod modNotes modNotesTx">
        <pc:chgData name="Benn Rapson" userId="588a706c-98bb-4b1f-b97a-e0d16669fd96" providerId="ADAL" clId="{223566CA-25FB-4330-8106-058124613890}" dt="2026-09-29T13:01:29.008" v="3622" actId="20577"/>
        <pc:sldMkLst>
          <pc:docMk/>
          <pc:sldMk cId="2115729043" sldId="337"/>
        </pc:sldMkLst>
        <pc:spChg chg="mod">
          <ac:chgData name="Benn Rapson" userId="588a706c-98bb-4b1f-b97a-e0d16669fd96" providerId="ADAL" clId="{223566CA-25FB-4330-8106-058124613890}" dt="2026-09-29T10:48:05.979" v="604" actId="20577"/>
          <ac:spMkLst>
            <pc:docMk/>
            <pc:sldMk cId="2115729043" sldId="337"/>
            <ac:spMk id="2" creationId="{CF0F4469-506E-7601-0DF0-F82CF5F25CE0}"/>
          </ac:spMkLst>
        </pc:spChg>
        <pc:spChg chg="mod">
          <ac:chgData name="Benn Rapson" userId="588a706c-98bb-4b1f-b97a-e0d16669fd96" providerId="ADAL" clId="{223566CA-25FB-4330-8106-058124613890}" dt="2026-09-29T13:01:29.008" v="3622" actId="20577"/>
          <ac:spMkLst>
            <pc:docMk/>
            <pc:sldMk cId="2115729043" sldId="337"/>
            <ac:spMk id="3" creationId="{C01CE911-DF05-A4EC-57CA-DDD668D64C23}"/>
          </ac:spMkLst>
        </pc:spChg>
      </pc:sldChg>
      <pc:sldChg chg="delSp modSp mod modNotes modNotesTx">
        <pc:chgData name="Benn Rapson" userId="588a706c-98bb-4b1f-b97a-e0d16669fd96" providerId="ADAL" clId="{223566CA-25FB-4330-8106-058124613890}" dt="2026-09-29T13:03:57.402" v="3758" actId="20577"/>
        <pc:sldMkLst>
          <pc:docMk/>
          <pc:sldMk cId="1728785988" sldId="340"/>
        </pc:sldMkLst>
        <pc:spChg chg="mod">
          <ac:chgData name="Benn Rapson" userId="588a706c-98bb-4b1f-b97a-e0d16669fd96" providerId="ADAL" clId="{223566CA-25FB-4330-8106-058124613890}" dt="2026-09-29T10:48:08.589" v="605" actId="20577"/>
          <ac:spMkLst>
            <pc:docMk/>
            <pc:sldMk cId="1728785988" sldId="340"/>
            <ac:spMk id="2" creationId="{318B9F2D-9C05-6C17-F542-BE425B5E236C}"/>
          </ac:spMkLst>
        </pc:spChg>
        <pc:spChg chg="mod">
          <ac:chgData name="Benn Rapson" userId="588a706c-98bb-4b1f-b97a-e0d16669fd96" providerId="ADAL" clId="{223566CA-25FB-4330-8106-058124613890}" dt="2026-09-29T13:03:57.402" v="3758" actId="20577"/>
          <ac:spMkLst>
            <pc:docMk/>
            <pc:sldMk cId="1728785988" sldId="340"/>
            <ac:spMk id="3" creationId="{BE6834EB-FDC5-F1F3-B958-00825B34C2B4}"/>
          </ac:spMkLst>
        </pc:spChg>
      </pc:sldChg>
      <pc:sldChg chg="delSp modSp mod modNotes modNotesTx">
        <pc:chgData name="Benn Rapson" userId="588a706c-98bb-4b1f-b97a-e0d16669fd96" providerId="ADAL" clId="{223566CA-25FB-4330-8106-058124613890}" dt="2026-09-30T08:48:56.254" v="18671" actId="6549"/>
        <pc:sldMkLst>
          <pc:docMk/>
          <pc:sldMk cId="368674120" sldId="341"/>
        </pc:sldMkLst>
        <pc:spChg chg="mod">
          <ac:chgData name="Benn Rapson" userId="588a706c-98bb-4b1f-b97a-e0d16669fd96" providerId="ADAL" clId="{223566CA-25FB-4330-8106-058124613890}" dt="2026-09-29T10:48:10.819" v="606" actId="20577"/>
          <ac:spMkLst>
            <pc:docMk/>
            <pc:sldMk cId="368674120" sldId="341"/>
            <ac:spMk id="2" creationId="{9B4D0871-96A8-DCDA-D29B-9AC78A9EA819}"/>
          </ac:spMkLst>
        </pc:spChg>
        <pc:spChg chg="mod">
          <ac:chgData name="Benn Rapson" userId="588a706c-98bb-4b1f-b97a-e0d16669fd96" providerId="ADAL" clId="{223566CA-25FB-4330-8106-058124613890}" dt="2026-09-30T08:48:56.254" v="18671" actId="6549"/>
          <ac:spMkLst>
            <pc:docMk/>
            <pc:sldMk cId="368674120" sldId="341"/>
            <ac:spMk id="3" creationId="{594CB400-46B2-1C56-EF37-715DF4B74F5A}"/>
          </ac:spMkLst>
        </pc:spChg>
      </pc:sldChg>
      <pc:sldChg chg="delSp modSp mod modNotes">
        <pc:chgData name="Benn Rapson" userId="588a706c-98bb-4b1f-b97a-e0d16669fd96" providerId="ADAL" clId="{223566CA-25FB-4330-8106-058124613890}" dt="2026-09-30T08:49:04.767" v="18680" actId="20577"/>
        <pc:sldMkLst>
          <pc:docMk/>
          <pc:sldMk cId="2435778479" sldId="342"/>
        </pc:sldMkLst>
        <pc:spChg chg="mod">
          <ac:chgData name="Benn Rapson" userId="588a706c-98bb-4b1f-b97a-e0d16669fd96" providerId="ADAL" clId="{223566CA-25FB-4330-8106-058124613890}" dt="2026-09-29T10:48:13.291" v="607" actId="20577"/>
          <ac:spMkLst>
            <pc:docMk/>
            <pc:sldMk cId="2435778479" sldId="342"/>
            <ac:spMk id="2" creationId="{A5E4D47E-2CDF-C1CE-F8A3-FAB9913663F0}"/>
          </ac:spMkLst>
        </pc:spChg>
        <pc:spChg chg="mod">
          <ac:chgData name="Benn Rapson" userId="588a706c-98bb-4b1f-b97a-e0d16669fd96" providerId="ADAL" clId="{223566CA-25FB-4330-8106-058124613890}" dt="2026-09-30T08:49:04.767" v="18680" actId="20577"/>
          <ac:spMkLst>
            <pc:docMk/>
            <pc:sldMk cId="2435778479" sldId="342"/>
            <ac:spMk id="3" creationId="{7294B75C-BFB5-B017-1498-0ABE0DC83730}"/>
          </ac:spMkLst>
        </pc:spChg>
      </pc:sldChg>
      <pc:sldChg chg="delSp modSp mod modNotes modNotesTx">
        <pc:chgData name="Benn Rapson" userId="588a706c-98bb-4b1f-b97a-e0d16669fd96" providerId="ADAL" clId="{223566CA-25FB-4330-8106-058124613890}" dt="2026-09-30T08:49:19.349" v="18691" actId="6549"/>
        <pc:sldMkLst>
          <pc:docMk/>
          <pc:sldMk cId="1642794294" sldId="343"/>
        </pc:sldMkLst>
        <pc:spChg chg="mod">
          <ac:chgData name="Benn Rapson" userId="588a706c-98bb-4b1f-b97a-e0d16669fd96" providerId="ADAL" clId="{223566CA-25FB-4330-8106-058124613890}" dt="2026-09-29T13:07:31.323" v="3913" actId="255"/>
          <ac:spMkLst>
            <pc:docMk/>
            <pc:sldMk cId="1642794294" sldId="343"/>
            <ac:spMk id="2" creationId="{D6900814-7DBD-D93D-53A6-5B9C728C1054}"/>
          </ac:spMkLst>
        </pc:spChg>
        <pc:spChg chg="mod">
          <ac:chgData name="Benn Rapson" userId="588a706c-98bb-4b1f-b97a-e0d16669fd96" providerId="ADAL" clId="{223566CA-25FB-4330-8106-058124613890}" dt="2026-09-30T08:49:19.349" v="18691" actId="6549"/>
          <ac:spMkLst>
            <pc:docMk/>
            <pc:sldMk cId="1642794294" sldId="343"/>
            <ac:spMk id="3" creationId="{9B97FAE4-3395-0ABF-3FF5-FECE7C45900A}"/>
          </ac:spMkLst>
        </pc:spChg>
      </pc:sldChg>
      <pc:sldChg chg="delSp modSp mod modNotes modNotesTx">
        <pc:chgData name="Benn Rapson" userId="588a706c-98bb-4b1f-b97a-e0d16669fd96" providerId="ADAL" clId="{223566CA-25FB-4330-8106-058124613890}" dt="2026-09-29T13:09:07.563" v="4042" actId="12"/>
        <pc:sldMkLst>
          <pc:docMk/>
          <pc:sldMk cId="2019469729" sldId="344"/>
        </pc:sldMkLst>
        <pc:spChg chg="mod">
          <ac:chgData name="Benn Rapson" userId="588a706c-98bb-4b1f-b97a-e0d16669fd96" providerId="ADAL" clId="{223566CA-25FB-4330-8106-058124613890}" dt="2026-09-29T13:09:07.563" v="4042" actId="12"/>
          <ac:spMkLst>
            <pc:docMk/>
            <pc:sldMk cId="2019469729" sldId="344"/>
            <ac:spMk id="3" creationId="{8D685747-61F3-8684-37F4-4787B66C6035}"/>
          </ac:spMkLst>
        </pc:spChg>
      </pc:sldChg>
      <pc:sldChg chg="delSp del mod modNotes modNotesTx">
        <pc:chgData name="Benn Rapson" userId="588a706c-98bb-4b1f-b97a-e0d16669fd96" providerId="ADAL" clId="{223566CA-25FB-4330-8106-058124613890}" dt="2026-09-29T13:09:33.120" v="4043" actId="2696"/>
        <pc:sldMkLst>
          <pc:docMk/>
          <pc:sldMk cId="2064898265" sldId="345"/>
        </pc:sldMkLst>
      </pc:sldChg>
      <pc:sldChg chg="delSp del mod modNotes">
        <pc:chgData name="Benn Rapson" userId="588a706c-98bb-4b1f-b97a-e0d16669fd96" providerId="ADAL" clId="{223566CA-25FB-4330-8106-058124613890}" dt="2026-09-29T10:31:00.950" v="275" actId="47"/>
        <pc:sldMkLst>
          <pc:docMk/>
          <pc:sldMk cId="3210711693" sldId="346"/>
        </pc:sldMkLst>
      </pc:sldChg>
      <pc:sldChg chg="delSp modSp mod modNotes modNotesTx">
        <pc:chgData name="Benn Rapson" userId="588a706c-98bb-4b1f-b97a-e0d16669fd96" providerId="ADAL" clId="{223566CA-25FB-4330-8106-058124613890}" dt="2026-09-29T13:11:58.131" v="4494" actId="12"/>
        <pc:sldMkLst>
          <pc:docMk/>
          <pc:sldMk cId="3946518962" sldId="347"/>
        </pc:sldMkLst>
        <pc:spChg chg="mod">
          <ac:chgData name="Benn Rapson" userId="588a706c-98bb-4b1f-b97a-e0d16669fd96" providerId="ADAL" clId="{223566CA-25FB-4330-8106-058124613890}" dt="2026-09-29T10:48:21.121" v="609" actId="20577"/>
          <ac:spMkLst>
            <pc:docMk/>
            <pc:sldMk cId="3946518962" sldId="347"/>
            <ac:spMk id="2" creationId="{04D579C1-FA07-245B-C8C3-D18639D7783A}"/>
          </ac:spMkLst>
        </pc:spChg>
        <pc:spChg chg="mod">
          <ac:chgData name="Benn Rapson" userId="588a706c-98bb-4b1f-b97a-e0d16669fd96" providerId="ADAL" clId="{223566CA-25FB-4330-8106-058124613890}" dt="2026-09-29T13:11:58.131" v="4494" actId="12"/>
          <ac:spMkLst>
            <pc:docMk/>
            <pc:sldMk cId="3946518962" sldId="347"/>
            <ac:spMk id="3" creationId="{206E1C0D-7564-4CB6-7A01-DD2D257F3146}"/>
          </ac:spMkLst>
        </pc:spChg>
      </pc:sldChg>
      <pc:sldChg chg="delSp modSp mod modNotes modNotesTx">
        <pc:chgData name="Benn Rapson" userId="588a706c-98bb-4b1f-b97a-e0d16669fd96" providerId="ADAL" clId="{223566CA-25FB-4330-8106-058124613890}" dt="2026-09-29T13:13:45.033" v="4497" actId="27636"/>
        <pc:sldMkLst>
          <pc:docMk/>
          <pc:sldMk cId="4041773100" sldId="350"/>
        </pc:sldMkLst>
        <pc:spChg chg="mod">
          <ac:chgData name="Benn Rapson" userId="588a706c-98bb-4b1f-b97a-e0d16669fd96" providerId="ADAL" clId="{223566CA-25FB-4330-8106-058124613890}" dt="2026-09-29T10:48:24.440" v="610" actId="20577"/>
          <ac:spMkLst>
            <pc:docMk/>
            <pc:sldMk cId="4041773100" sldId="350"/>
            <ac:spMk id="2" creationId="{83700380-44BE-E985-2128-46951B708414}"/>
          </ac:spMkLst>
        </pc:spChg>
        <pc:spChg chg="mod">
          <ac:chgData name="Benn Rapson" userId="588a706c-98bb-4b1f-b97a-e0d16669fd96" providerId="ADAL" clId="{223566CA-25FB-4330-8106-058124613890}" dt="2026-09-29T13:13:45.033" v="4497" actId="27636"/>
          <ac:spMkLst>
            <pc:docMk/>
            <pc:sldMk cId="4041773100" sldId="350"/>
            <ac:spMk id="3" creationId="{1A757E3A-E98C-8A16-10FF-62DD0BDDF55F}"/>
          </ac:spMkLst>
        </pc:spChg>
      </pc:sldChg>
      <pc:sldChg chg="delSp modSp mod modNotes modNotesTx">
        <pc:chgData name="Benn Rapson" userId="588a706c-98bb-4b1f-b97a-e0d16669fd96" providerId="ADAL" clId="{223566CA-25FB-4330-8106-058124613890}" dt="2026-09-30T08:49:34.218" v="18699" actId="20577"/>
        <pc:sldMkLst>
          <pc:docMk/>
          <pc:sldMk cId="1881556545" sldId="351"/>
        </pc:sldMkLst>
        <pc:spChg chg="mod">
          <ac:chgData name="Benn Rapson" userId="588a706c-98bb-4b1f-b97a-e0d16669fd96" providerId="ADAL" clId="{223566CA-25FB-4330-8106-058124613890}" dt="2026-09-29T10:48:26.907" v="611" actId="20577"/>
          <ac:spMkLst>
            <pc:docMk/>
            <pc:sldMk cId="1881556545" sldId="351"/>
            <ac:spMk id="2" creationId="{7DFA9CC1-9F1E-8DEB-7979-7FB650D56B8D}"/>
          </ac:spMkLst>
        </pc:spChg>
        <pc:spChg chg="mod">
          <ac:chgData name="Benn Rapson" userId="588a706c-98bb-4b1f-b97a-e0d16669fd96" providerId="ADAL" clId="{223566CA-25FB-4330-8106-058124613890}" dt="2026-09-30T08:49:34.218" v="18699" actId="20577"/>
          <ac:spMkLst>
            <pc:docMk/>
            <pc:sldMk cId="1881556545" sldId="351"/>
            <ac:spMk id="3" creationId="{BEE17B19-BBAA-3FDE-B42D-AF79769A7475}"/>
          </ac:spMkLst>
        </pc:spChg>
      </pc:sldChg>
      <pc:sldChg chg="delSp modSp mod modNotes modNotesTx">
        <pc:chgData name="Benn Rapson" userId="588a706c-98bb-4b1f-b97a-e0d16669fd96" providerId="ADAL" clId="{223566CA-25FB-4330-8106-058124613890}" dt="2026-09-30T08:49:42.087" v="18708" actId="27636"/>
        <pc:sldMkLst>
          <pc:docMk/>
          <pc:sldMk cId="390077438" sldId="352"/>
        </pc:sldMkLst>
        <pc:spChg chg="mod">
          <ac:chgData name="Benn Rapson" userId="588a706c-98bb-4b1f-b97a-e0d16669fd96" providerId="ADAL" clId="{223566CA-25FB-4330-8106-058124613890}" dt="2026-09-29T10:48:29.839" v="612" actId="20577"/>
          <ac:spMkLst>
            <pc:docMk/>
            <pc:sldMk cId="390077438" sldId="352"/>
            <ac:spMk id="2" creationId="{D4953653-C03F-59B8-88C2-2DA9653D4F3D}"/>
          </ac:spMkLst>
        </pc:spChg>
        <pc:spChg chg="mod">
          <ac:chgData name="Benn Rapson" userId="588a706c-98bb-4b1f-b97a-e0d16669fd96" providerId="ADAL" clId="{223566CA-25FB-4330-8106-058124613890}" dt="2026-09-30T08:49:42.087" v="18708" actId="27636"/>
          <ac:spMkLst>
            <pc:docMk/>
            <pc:sldMk cId="390077438" sldId="352"/>
            <ac:spMk id="3" creationId="{DEE33245-A475-4298-5139-BC7E9002FEBF}"/>
          </ac:spMkLst>
        </pc:spChg>
      </pc:sldChg>
      <pc:sldChg chg="delSp modSp mod modNotes modNotesTx">
        <pc:chgData name="Benn Rapson" userId="588a706c-98bb-4b1f-b97a-e0d16669fd96" providerId="ADAL" clId="{223566CA-25FB-4330-8106-058124613890}" dt="2026-09-30T08:49:50.657" v="18716" actId="20577"/>
        <pc:sldMkLst>
          <pc:docMk/>
          <pc:sldMk cId="373510588" sldId="353"/>
        </pc:sldMkLst>
        <pc:spChg chg="mod">
          <ac:chgData name="Benn Rapson" userId="588a706c-98bb-4b1f-b97a-e0d16669fd96" providerId="ADAL" clId="{223566CA-25FB-4330-8106-058124613890}" dt="2026-09-29T13:16:35.778" v="4656" actId="20577"/>
          <ac:spMkLst>
            <pc:docMk/>
            <pc:sldMk cId="373510588" sldId="353"/>
            <ac:spMk id="2" creationId="{C16311F2-42E4-419C-1DD1-6FFBA7B052CE}"/>
          </ac:spMkLst>
        </pc:spChg>
        <pc:spChg chg="mod">
          <ac:chgData name="Benn Rapson" userId="588a706c-98bb-4b1f-b97a-e0d16669fd96" providerId="ADAL" clId="{223566CA-25FB-4330-8106-058124613890}" dt="2026-09-30T08:49:50.657" v="18716" actId="20577"/>
          <ac:spMkLst>
            <pc:docMk/>
            <pc:sldMk cId="373510588" sldId="353"/>
            <ac:spMk id="3" creationId="{2628DBE3-23A8-0D5A-C417-7F0C53125E84}"/>
          </ac:spMkLst>
        </pc:spChg>
      </pc:sldChg>
      <pc:sldChg chg="delSp modSp mod modNotes">
        <pc:chgData name="Benn Rapson" userId="588a706c-98bb-4b1f-b97a-e0d16669fd96" providerId="ADAL" clId="{223566CA-25FB-4330-8106-058124613890}" dt="2026-09-29T13:20:45.772" v="5382" actId="20577"/>
        <pc:sldMkLst>
          <pc:docMk/>
          <pc:sldMk cId="2249974686" sldId="354"/>
        </pc:sldMkLst>
        <pc:spChg chg="mod">
          <ac:chgData name="Benn Rapson" userId="588a706c-98bb-4b1f-b97a-e0d16669fd96" providerId="ADAL" clId="{223566CA-25FB-4330-8106-058124613890}" dt="2026-09-29T13:20:45.772" v="5382" actId="20577"/>
          <ac:spMkLst>
            <pc:docMk/>
            <pc:sldMk cId="2249974686" sldId="354"/>
            <ac:spMk id="3" creationId="{7D73D575-680A-3E73-FDCE-DC78C982706C}"/>
          </ac:spMkLst>
        </pc:spChg>
      </pc:sldChg>
      <pc:sldChg chg="delSp del mod modNotes modNotesTx">
        <pc:chgData name="Benn Rapson" userId="588a706c-98bb-4b1f-b97a-e0d16669fd96" providerId="ADAL" clId="{223566CA-25FB-4330-8106-058124613890}" dt="2026-09-29T10:31:04.270" v="276" actId="47"/>
        <pc:sldMkLst>
          <pc:docMk/>
          <pc:sldMk cId="592933853" sldId="355"/>
        </pc:sldMkLst>
      </pc:sldChg>
      <pc:sldChg chg="delSp modSp mod modNotes modNotesTx">
        <pc:chgData name="Benn Rapson" userId="588a706c-98bb-4b1f-b97a-e0d16669fd96" providerId="ADAL" clId="{223566CA-25FB-4330-8106-058124613890}" dt="2026-09-29T13:31:03.221" v="6426" actId="12"/>
        <pc:sldMkLst>
          <pc:docMk/>
          <pc:sldMk cId="3902585489" sldId="356"/>
        </pc:sldMkLst>
        <pc:spChg chg="mod">
          <ac:chgData name="Benn Rapson" userId="588a706c-98bb-4b1f-b97a-e0d16669fd96" providerId="ADAL" clId="{223566CA-25FB-4330-8106-058124613890}" dt="2026-09-29T10:48:40.502" v="614" actId="20577"/>
          <ac:spMkLst>
            <pc:docMk/>
            <pc:sldMk cId="3902585489" sldId="356"/>
            <ac:spMk id="2" creationId="{457BB12C-C760-1DBC-6377-A12C0CBFF02C}"/>
          </ac:spMkLst>
        </pc:spChg>
        <pc:spChg chg="mod">
          <ac:chgData name="Benn Rapson" userId="588a706c-98bb-4b1f-b97a-e0d16669fd96" providerId="ADAL" clId="{223566CA-25FB-4330-8106-058124613890}" dt="2026-09-29T13:31:03.221" v="6426" actId="12"/>
          <ac:spMkLst>
            <pc:docMk/>
            <pc:sldMk cId="3902585489" sldId="356"/>
            <ac:spMk id="3" creationId="{5F4FD95A-749D-3B16-4B68-FE2939381C2A}"/>
          </ac:spMkLst>
        </pc:spChg>
      </pc:sldChg>
      <pc:sldChg chg="delSp modSp mod modNotes modNotesTx">
        <pc:chgData name="Benn Rapson" userId="588a706c-98bb-4b1f-b97a-e0d16669fd96" providerId="ADAL" clId="{223566CA-25FB-4330-8106-058124613890}" dt="2026-09-29T13:25:53.031" v="6026" actId="20577"/>
        <pc:sldMkLst>
          <pc:docMk/>
          <pc:sldMk cId="1044611414" sldId="358"/>
        </pc:sldMkLst>
        <pc:spChg chg="mod">
          <ac:chgData name="Benn Rapson" userId="588a706c-98bb-4b1f-b97a-e0d16669fd96" providerId="ADAL" clId="{223566CA-25FB-4330-8106-058124613890}" dt="2026-09-29T10:48:43.580" v="615" actId="20577"/>
          <ac:spMkLst>
            <pc:docMk/>
            <pc:sldMk cId="1044611414" sldId="358"/>
            <ac:spMk id="2" creationId="{1388D15F-C98E-AC51-57B6-43B4C88D69DC}"/>
          </ac:spMkLst>
        </pc:spChg>
        <pc:spChg chg="mod">
          <ac:chgData name="Benn Rapson" userId="588a706c-98bb-4b1f-b97a-e0d16669fd96" providerId="ADAL" clId="{223566CA-25FB-4330-8106-058124613890}" dt="2026-09-29T13:25:53.031" v="6026" actId="20577"/>
          <ac:spMkLst>
            <pc:docMk/>
            <pc:sldMk cId="1044611414" sldId="358"/>
            <ac:spMk id="3" creationId="{A1694084-E8CF-6AA4-B489-E5F60AE05FA1}"/>
          </ac:spMkLst>
        </pc:spChg>
      </pc:sldChg>
      <pc:sldChg chg="delSp modSp mod modNotes modNotesTx">
        <pc:chgData name="Benn Rapson" userId="588a706c-98bb-4b1f-b97a-e0d16669fd96" providerId="ADAL" clId="{223566CA-25FB-4330-8106-058124613890}" dt="2026-09-30T08:50:09.732" v="18726" actId="6549"/>
        <pc:sldMkLst>
          <pc:docMk/>
          <pc:sldMk cId="1743159221" sldId="360"/>
        </pc:sldMkLst>
        <pc:spChg chg="mod">
          <ac:chgData name="Benn Rapson" userId="588a706c-98bb-4b1f-b97a-e0d16669fd96" providerId="ADAL" clId="{223566CA-25FB-4330-8106-058124613890}" dt="2026-09-29T10:48:46.119" v="616" actId="20577"/>
          <ac:spMkLst>
            <pc:docMk/>
            <pc:sldMk cId="1743159221" sldId="360"/>
            <ac:spMk id="2" creationId="{4FF9D7FD-9BF8-88C9-EE00-1DDD8367B216}"/>
          </ac:spMkLst>
        </pc:spChg>
        <pc:spChg chg="mod">
          <ac:chgData name="Benn Rapson" userId="588a706c-98bb-4b1f-b97a-e0d16669fd96" providerId="ADAL" clId="{223566CA-25FB-4330-8106-058124613890}" dt="2026-09-30T08:50:09.732" v="18726" actId="6549"/>
          <ac:spMkLst>
            <pc:docMk/>
            <pc:sldMk cId="1743159221" sldId="360"/>
            <ac:spMk id="3" creationId="{16085B61-41F4-1B34-A930-F8C420A8280D}"/>
          </ac:spMkLst>
        </pc:spChg>
      </pc:sldChg>
      <pc:sldChg chg="delSp modSp mod modNotes modNotesTx">
        <pc:chgData name="Benn Rapson" userId="588a706c-98bb-4b1f-b97a-e0d16669fd96" providerId="ADAL" clId="{223566CA-25FB-4330-8106-058124613890}" dt="2026-09-30T08:50:19.021" v="18738" actId="27636"/>
        <pc:sldMkLst>
          <pc:docMk/>
          <pc:sldMk cId="297003881" sldId="361"/>
        </pc:sldMkLst>
        <pc:spChg chg="mod">
          <ac:chgData name="Benn Rapson" userId="588a706c-98bb-4b1f-b97a-e0d16669fd96" providerId="ADAL" clId="{223566CA-25FB-4330-8106-058124613890}" dt="2026-09-29T10:48:49.410" v="617" actId="20577"/>
          <ac:spMkLst>
            <pc:docMk/>
            <pc:sldMk cId="297003881" sldId="361"/>
            <ac:spMk id="2" creationId="{6ABEC0F0-F2CA-06E7-D370-D38BDD7E0C3C}"/>
          </ac:spMkLst>
        </pc:spChg>
        <pc:spChg chg="mod">
          <ac:chgData name="Benn Rapson" userId="588a706c-98bb-4b1f-b97a-e0d16669fd96" providerId="ADAL" clId="{223566CA-25FB-4330-8106-058124613890}" dt="2026-09-30T08:50:19.021" v="18738" actId="27636"/>
          <ac:spMkLst>
            <pc:docMk/>
            <pc:sldMk cId="297003881" sldId="361"/>
            <ac:spMk id="3" creationId="{90845438-62B2-C9D5-4390-D94EFE52B01D}"/>
          </ac:spMkLst>
        </pc:spChg>
      </pc:sldChg>
      <pc:sldChg chg="delSp modSp mod modNotes modNotesTx">
        <pc:chgData name="Benn Rapson" userId="588a706c-98bb-4b1f-b97a-e0d16669fd96" providerId="ADAL" clId="{223566CA-25FB-4330-8106-058124613890}" dt="2026-09-29T13:30:04.373" v="6389" actId="20577"/>
        <pc:sldMkLst>
          <pc:docMk/>
          <pc:sldMk cId="1221011348" sldId="362"/>
        </pc:sldMkLst>
        <pc:spChg chg="mod">
          <ac:chgData name="Benn Rapson" userId="588a706c-98bb-4b1f-b97a-e0d16669fd96" providerId="ADAL" clId="{223566CA-25FB-4330-8106-058124613890}" dt="2026-09-29T13:28:39.229" v="6236" actId="20577"/>
          <ac:spMkLst>
            <pc:docMk/>
            <pc:sldMk cId="1221011348" sldId="362"/>
            <ac:spMk id="2" creationId="{21626BB6-2560-2050-AE18-6E29BE0E4693}"/>
          </ac:spMkLst>
        </pc:spChg>
        <pc:spChg chg="mod">
          <ac:chgData name="Benn Rapson" userId="588a706c-98bb-4b1f-b97a-e0d16669fd96" providerId="ADAL" clId="{223566CA-25FB-4330-8106-058124613890}" dt="2026-09-29T13:30:04.373" v="6389" actId="20577"/>
          <ac:spMkLst>
            <pc:docMk/>
            <pc:sldMk cId="1221011348" sldId="362"/>
            <ac:spMk id="3" creationId="{443796F7-6894-6F82-2199-B148C0222813}"/>
          </ac:spMkLst>
        </pc:spChg>
      </pc:sldChg>
      <pc:sldChg chg="delSp modSp mod modNotes modNotesTx">
        <pc:chgData name="Benn Rapson" userId="588a706c-98bb-4b1f-b97a-e0d16669fd96" providerId="ADAL" clId="{223566CA-25FB-4330-8106-058124613890}" dt="2026-09-29T13:30:26.201" v="6425" actId="20577"/>
        <pc:sldMkLst>
          <pc:docMk/>
          <pc:sldMk cId="1741034966" sldId="363"/>
        </pc:sldMkLst>
        <pc:spChg chg="mod">
          <ac:chgData name="Benn Rapson" userId="588a706c-98bb-4b1f-b97a-e0d16669fd96" providerId="ADAL" clId="{223566CA-25FB-4330-8106-058124613890}" dt="2026-09-29T13:30:26.201" v="6425" actId="20577"/>
          <ac:spMkLst>
            <pc:docMk/>
            <pc:sldMk cId="1741034966" sldId="363"/>
            <ac:spMk id="3" creationId="{8AFCF2A9-660C-D73C-05C9-602250F5E607}"/>
          </ac:spMkLst>
        </pc:spChg>
      </pc:sldChg>
      <pc:sldChg chg="delSp del mod modNotes modNotesTx">
        <pc:chgData name="Benn Rapson" userId="588a706c-98bb-4b1f-b97a-e0d16669fd96" providerId="ADAL" clId="{223566CA-25FB-4330-8106-058124613890}" dt="2026-09-29T10:31:07.698" v="277" actId="47"/>
        <pc:sldMkLst>
          <pc:docMk/>
          <pc:sldMk cId="2435284254" sldId="364"/>
        </pc:sldMkLst>
      </pc:sldChg>
      <pc:sldChg chg="delSp modSp mod modNotes modNotesTx">
        <pc:chgData name="Benn Rapson" userId="588a706c-98bb-4b1f-b97a-e0d16669fd96" providerId="ADAL" clId="{223566CA-25FB-4330-8106-058124613890}" dt="2026-09-29T13:36:31.527" v="7075" actId="20577"/>
        <pc:sldMkLst>
          <pc:docMk/>
          <pc:sldMk cId="36697024" sldId="365"/>
        </pc:sldMkLst>
        <pc:spChg chg="mod">
          <ac:chgData name="Benn Rapson" userId="588a706c-98bb-4b1f-b97a-e0d16669fd96" providerId="ADAL" clId="{223566CA-25FB-4330-8106-058124613890}" dt="2026-09-29T10:48:57.998" v="619" actId="20577"/>
          <ac:spMkLst>
            <pc:docMk/>
            <pc:sldMk cId="36697024" sldId="365"/>
            <ac:spMk id="2" creationId="{998903B4-DDA7-D6D6-6EE6-518324F7DFC5}"/>
          </ac:spMkLst>
        </pc:spChg>
        <pc:spChg chg="mod">
          <ac:chgData name="Benn Rapson" userId="588a706c-98bb-4b1f-b97a-e0d16669fd96" providerId="ADAL" clId="{223566CA-25FB-4330-8106-058124613890}" dt="2026-09-29T13:36:31.527" v="7075" actId="20577"/>
          <ac:spMkLst>
            <pc:docMk/>
            <pc:sldMk cId="36697024" sldId="365"/>
            <ac:spMk id="3" creationId="{9AD17952-DCC5-564E-2C0D-2A90A3EFB601}"/>
          </ac:spMkLst>
        </pc:spChg>
      </pc:sldChg>
      <pc:sldChg chg="delSp modSp mod modNotes modNotesTx">
        <pc:chgData name="Benn Rapson" userId="588a706c-98bb-4b1f-b97a-e0d16669fd96" providerId="ADAL" clId="{223566CA-25FB-4330-8106-058124613890}" dt="2026-09-29T13:37:33.695" v="7172" actId="20577"/>
        <pc:sldMkLst>
          <pc:docMk/>
          <pc:sldMk cId="3036510295" sldId="368"/>
        </pc:sldMkLst>
        <pc:spChg chg="mod">
          <ac:chgData name="Benn Rapson" userId="588a706c-98bb-4b1f-b97a-e0d16669fd96" providerId="ADAL" clId="{223566CA-25FB-4330-8106-058124613890}" dt="2026-09-29T10:49:02.522" v="620" actId="20577"/>
          <ac:spMkLst>
            <pc:docMk/>
            <pc:sldMk cId="3036510295" sldId="368"/>
            <ac:spMk id="2" creationId="{AC952ECD-1D5D-D33C-B5FA-054AC12B7379}"/>
          </ac:spMkLst>
        </pc:spChg>
        <pc:spChg chg="mod">
          <ac:chgData name="Benn Rapson" userId="588a706c-98bb-4b1f-b97a-e0d16669fd96" providerId="ADAL" clId="{223566CA-25FB-4330-8106-058124613890}" dt="2026-09-29T13:37:33.695" v="7172" actId="20577"/>
          <ac:spMkLst>
            <pc:docMk/>
            <pc:sldMk cId="3036510295" sldId="368"/>
            <ac:spMk id="3" creationId="{DB9E42D9-266D-42B7-1F2E-5B8329CE3845}"/>
          </ac:spMkLst>
        </pc:spChg>
      </pc:sldChg>
      <pc:sldChg chg="delSp modSp mod modNotes modNotesTx">
        <pc:chgData name="Benn Rapson" userId="588a706c-98bb-4b1f-b97a-e0d16669fd96" providerId="ADAL" clId="{223566CA-25FB-4330-8106-058124613890}" dt="2026-09-30T08:51:41.558" v="18799" actId="20577"/>
        <pc:sldMkLst>
          <pc:docMk/>
          <pc:sldMk cId="1055260532" sldId="369"/>
        </pc:sldMkLst>
        <pc:spChg chg="mod">
          <ac:chgData name="Benn Rapson" userId="588a706c-98bb-4b1f-b97a-e0d16669fd96" providerId="ADAL" clId="{223566CA-25FB-4330-8106-058124613890}" dt="2026-09-29T10:49:04.286" v="621" actId="20577"/>
          <ac:spMkLst>
            <pc:docMk/>
            <pc:sldMk cId="1055260532" sldId="369"/>
            <ac:spMk id="2" creationId="{976A98A5-2103-5B41-649D-341304CD5025}"/>
          </ac:spMkLst>
        </pc:spChg>
        <pc:spChg chg="mod">
          <ac:chgData name="Benn Rapson" userId="588a706c-98bb-4b1f-b97a-e0d16669fd96" providerId="ADAL" clId="{223566CA-25FB-4330-8106-058124613890}" dt="2026-09-30T08:51:41.558" v="18799" actId="20577"/>
          <ac:spMkLst>
            <pc:docMk/>
            <pc:sldMk cId="1055260532" sldId="369"/>
            <ac:spMk id="3" creationId="{14153314-2888-CAF8-3176-367F1C493F23}"/>
          </ac:spMkLst>
        </pc:spChg>
      </pc:sldChg>
      <pc:sldChg chg="delSp modSp mod modNotes modNotesTx">
        <pc:chgData name="Benn Rapson" userId="588a706c-98bb-4b1f-b97a-e0d16669fd96" providerId="ADAL" clId="{223566CA-25FB-4330-8106-058124613890}" dt="2026-09-30T08:51:47.893" v="18807" actId="20577"/>
        <pc:sldMkLst>
          <pc:docMk/>
          <pc:sldMk cId="1995164205" sldId="370"/>
        </pc:sldMkLst>
        <pc:spChg chg="mod">
          <ac:chgData name="Benn Rapson" userId="588a706c-98bb-4b1f-b97a-e0d16669fd96" providerId="ADAL" clId="{223566CA-25FB-4330-8106-058124613890}" dt="2026-09-29T10:49:06.401" v="622" actId="20577"/>
          <ac:spMkLst>
            <pc:docMk/>
            <pc:sldMk cId="1995164205" sldId="370"/>
            <ac:spMk id="2" creationId="{A31E897D-5261-5329-7417-84B106DBA2BD}"/>
          </ac:spMkLst>
        </pc:spChg>
        <pc:spChg chg="mod">
          <ac:chgData name="Benn Rapson" userId="588a706c-98bb-4b1f-b97a-e0d16669fd96" providerId="ADAL" clId="{223566CA-25FB-4330-8106-058124613890}" dt="2026-09-30T08:51:47.893" v="18807" actId="20577"/>
          <ac:spMkLst>
            <pc:docMk/>
            <pc:sldMk cId="1995164205" sldId="370"/>
            <ac:spMk id="3" creationId="{1AA9B8CC-32FC-2829-4117-48E859997A3F}"/>
          </ac:spMkLst>
        </pc:spChg>
      </pc:sldChg>
      <pc:sldChg chg="delSp modSp mod modNotes modNotesTx">
        <pc:chgData name="Benn Rapson" userId="588a706c-98bb-4b1f-b97a-e0d16669fd96" providerId="ADAL" clId="{223566CA-25FB-4330-8106-058124613890}" dt="2026-09-30T08:51:56.506" v="18818" actId="20577"/>
        <pc:sldMkLst>
          <pc:docMk/>
          <pc:sldMk cId="3152238012" sldId="371"/>
        </pc:sldMkLst>
        <pc:spChg chg="mod">
          <ac:chgData name="Benn Rapson" userId="588a706c-98bb-4b1f-b97a-e0d16669fd96" providerId="ADAL" clId="{223566CA-25FB-4330-8106-058124613890}" dt="2026-09-29T10:49:11.860" v="623" actId="20577"/>
          <ac:spMkLst>
            <pc:docMk/>
            <pc:sldMk cId="3152238012" sldId="371"/>
            <ac:spMk id="2" creationId="{FC151C04-9DAC-3172-F124-35BEECCF3D33}"/>
          </ac:spMkLst>
        </pc:spChg>
        <pc:spChg chg="mod">
          <ac:chgData name="Benn Rapson" userId="588a706c-98bb-4b1f-b97a-e0d16669fd96" providerId="ADAL" clId="{223566CA-25FB-4330-8106-058124613890}" dt="2026-09-30T08:51:56.506" v="18818" actId="20577"/>
          <ac:spMkLst>
            <pc:docMk/>
            <pc:sldMk cId="3152238012" sldId="371"/>
            <ac:spMk id="3" creationId="{D76D6A44-3B62-4209-9EF1-3D6A8CC5144E}"/>
          </ac:spMkLst>
        </pc:spChg>
      </pc:sldChg>
      <pc:sldChg chg="delSp modSp mod modNotes modNotesTx">
        <pc:chgData name="Benn Rapson" userId="588a706c-98bb-4b1f-b97a-e0d16669fd96" providerId="ADAL" clId="{223566CA-25FB-4330-8106-058124613890}" dt="2026-09-29T14:00:37.390" v="8397" actId="20577"/>
        <pc:sldMkLst>
          <pc:docMk/>
          <pc:sldMk cId="3230044755" sldId="372"/>
        </pc:sldMkLst>
        <pc:spChg chg="mod">
          <ac:chgData name="Benn Rapson" userId="588a706c-98bb-4b1f-b97a-e0d16669fd96" providerId="ADAL" clId="{223566CA-25FB-4330-8106-058124613890}" dt="2026-09-29T10:49:13.573" v="624" actId="20577"/>
          <ac:spMkLst>
            <pc:docMk/>
            <pc:sldMk cId="3230044755" sldId="372"/>
            <ac:spMk id="2" creationId="{2E122B46-985B-05D9-DF4E-4D1AC9DB9F2D}"/>
          </ac:spMkLst>
        </pc:spChg>
        <pc:spChg chg="mod">
          <ac:chgData name="Benn Rapson" userId="588a706c-98bb-4b1f-b97a-e0d16669fd96" providerId="ADAL" clId="{223566CA-25FB-4330-8106-058124613890}" dt="2026-09-29T14:00:37.390" v="8397" actId="20577"/>
          <ac:spMkLst>
            <pc:docMk/>
            <pc:sldMk cId="3230044755" sldId="372"/>
            <ac:spMk id="3" creationId="{E248AC54-15D8-7EDF-1EF4-11334A9530EB}"/>
          </ac:spMkLst>
        </pc:spChg>
      </pc:sldChg>
      <pc:sldChg chg="delSp del mod modNotes modNotesTx">
        <pc:chgData name="Benn Rapson" userId="588a706c-98bb-4b1f-b97a-e0d16669fd96" providerId="ADAL" clId="{223566CA-25FB-4330-8106-058124613890}" dt="2026-09-29T10:31:11.089" v="278" actId="47"/>
        <pc:sldMkLst>
          <pc:docMk/>
          <pc:sldMk cId="3045959882" sldId="373"/>
        </pc:sldMkLst>
      </pc:sldChg>
      <pc:sldChg chg="delSp modSp mod modNotes modNotesTx">
        <pc:chgData name="Benn Rapson" userId="588a706c-98bb-4b1f-b97a-e0d16669fd96" providerId="ADAL" clId="{223566CA-25FB-4330-8106-058124613890}" dt="2026-09-30T08:52:07.014" v="18819" actId="12"/>
        <pc:sldMkLst>
          <pc:docMk/>
          <pc:sldMk cId="587441769" sldId="374"/>
        </pc:sldMkLst>
        <pc:spChg chg="mod">
          <ac:chgData name="Benn Rapson" userId="588a706c-98bb-4b1f-b97a-e0d16669fd96" providerId="ADAL" clId="{223566CA-25FB-4330-8106-058124613890}" dt="2026-09-29T10:49:16.224" v="625" actId="20577"/>
          <ac:spMkLst>
            <pc:docMk/>
            <pc:sldMk cId="587441769" sldId="374"/>
            <ac:spMk id="2" creationId="{54DC9FC6-26E1-2860-786D-2617C5ACD7FD}"/>
          </ac:spMkLst>
        </pc:spChg>
        <pc:spChg chg="mod">
          <ac:chgData name="Benn Rapson" userId="588a706c-98bb-4b1f-b97a-e0d16669fd96" providerId="ADAL" clId="{223566CA-25FB-4330-8106-058124613890}" dt="2026-09-30T08:52:07.014" v="18819" actId="12"/>
          <ac:spMkLst>
            <pc:docMk/>
            <pc:sldMk cId="587441769" sldId="374"/>
            <ac:spMk id="3" creationId="{A5A910AA-7182-7A43-03B2-6B6A85D5FF28}"/>
          </ac:spMkLst>
        </pc:spChg>
      </pc:sldChg>
      <pc:sldChg chg="addSp delSp modSp add mod ord">
        <pc:chgData name="Benn Rapson" userId="588a706c-98bb-4b1f-b97a-e0d16669fd96" providerId="ADAL" clId="{223566CA-25FB-4330-8106-058124613890}" dt="2026-09-30T10:05:50.442" v="18929" actId="22"/>
        <pc:sldMkLst>
          <pc:docMk/>
          <pc:sldMk cId="0" sldId="378"/>
        </pc:sldMkLst>
        <pc:spChg chg="mod">
          <ac:chgData name="Benn Rapson" userId="588a706c-98bb-4b1f-b97a-e0d16669fd96" providerId="ADAL" clId="{223566CA-25FB-4330-8106-058124613890}" dt="2026-09-28T12:06:12.574" v="184" actId="313"/>
          <ac:spMkLst>
            <pc:docMk/>
            <pc:sldMk cId="0" sldId="378"/>
            <ac:spMk id="2" creationId="{BD86B7DC-D2C7-12D3-A0F7-7F83E201F051}"/>
          </ac:spMkLst>
        </pc:spChg>
        <pc:spChg chg="mod">
          <ac:chgData name="Benn Rapson" userId="588a706c-98bb-4b1f-b97a-e0d16669fd96" providerId="ADAL" clId="{223566CA-25FB-4330-8106-058124613890}" dt="2026-09-30T09:20:31.962" v="18855" actId="5793"/>
          <ac:spMkLst>
            <pc:docMk/>
            <pc:sldMk cId="0" sldId="378"/>
            <ac:spMk id="3" creationId="{589A033D-D43E-E0CC-FAE0-87031E5834FE}"/>
          </ac:spMkLst>
        </pc:spChg>
        <pc:picChg chg="add">
          <ac:chgData name="Benn Rapson" userId="588a706c-98bb-4b1f-b97a-e0d16669fd96" providerId="ADAL" clId="{223566CA-25FB-4330-8106-058124613890}" dt="2026-09-30T10:05:50.442" v="18929" actId="22"/>
          <ac:picMkLst>
            <pc:docMk/>
            <pc:sldMk cId="0" sldId="378"/>
            <ac:picMk id="6" creationId="{05DD6481-E461-425C-6EB0-2619D540E06D}"/>
          </ac:picMkLst>
        </pc:picChg>
      </pc:sldChg>
      <pc:sldChg chg="new del">
        <pc:chgData name="Benn Rapson" userId="588a706c-98bb-4b1f-b97a-e0d16669fd96" providerId="ADAL" clId="{223566CA-25FB-4330-8106-058124613890}" dt="2026-09-29T10:36:24.019" v="416" actId="47"/>
        <pc:sldMkLst>
          <pc:docMk/>
          <pc:sldMk cId="844815147" sldId="379"/>
        </pc:sldMkLst>
      </pc:sldChg>
      <pc:sldChg chg="modSp add mod ord">
        <pc:chgData name="Benn Rapson" userId="588a706c-98bb-4b1f-b97a-e0d16669fd96" providerId="ADAL" clId="{223566CA-25FB-4330-8106-058124613890}" dt="2026-09-29T14:31:39.354" v="11141" actId="20577"/>
        <pc:sldMkLst>
          <pc:docMk/>
          <pc:sldMk cId="2338531304" sldId="379"/>
        </pc:sldMkLst>
        <pc:spChg chg="mod">
          <ac:chgData name="Benn Rapson" userId="588a706c-98bb-4b1f-b97a-e0d16669fd96" providerId="ADAL" clId="{223566CA-25FB-4330-8106-058124613890}" dt="2026-09-29T10:36:48.542" v="432" actId="20577"/>
          <ac:spMkLst>
            <pc:docMk/>
            <pc:sldMk cId="2338531304" sldId="379"/>
            <ac:spMk id="2" creationId="{0009F5DF-2283-DFB3-4DAB-0FB6A37927A6}"/>
          </ac:spMkLst>
        </pc:spChg>
        <pc:spChg chg="mod">
          <ac:chgData name="Benn Rapson" userId="588a706c-98bb-4b1f-b97a-e0d16669fd96" providerId="ADAL" clId="{223566CA-25FB-4330-8106-058124613890}" dt="2026-09-29T14:31:39.354" v="11141" actId="20577"/>
          <ac:spMkLst>
            <pc:docMk/>
            <pc:sldMk cId="2338531304" sldId="379"/>
            <ac:spMk id="3" creationId="{22A672C4-20E4-BAB6-EA8B-D72EBC120CE5}"/>
          </ac:spMkLst>
        </pc:spChg>
      </pc:sldChg>
      <pc:sldChg chg="modSp add mod">
        <pc:chgData name="Benn Rapson" userId="588a706c-98bb-4b1f-b97a-e0d16669fd96" providerId="ADAL" clId="{223566CA-25FB-4330-8106-058124613890}" dt="2026-09-30T08:50:34.106" v="18746" actId="20577"/>
        <pc:sldMkLst>
          <pc:docMk/>
          <pc:sldMk cId="2566593588" sldId="380"/>
        </pc:sldMkLst>
        <pc:spChg chg="mod">
          <ac:chgData name="Benn Rapson" userId="588a706c-98bb-4b1f-b97a-e0d16669fd96" providerId="ADAL" clId="{223566CA-25FB-4330-8106-058124613890}" dt="2026-09-29T10:37:01.051" v="453" actId="20577"/>
          <ac:spMkLst>
            <pc:docMk/>
            <pc:sldMk cId="2566593588" sldId="380"/>
            <ac:spMk id="2" creationId="{AF3A3D0F-E63A-EF28-E810-761BCB35F0E7}"/>
          </ac:spMkLst>
        </pc:spChg>
        <pc:spChg chg="mod">
          <ac:chgData name="Benn Rapson" userId="588a706c-98bb-4b1f-b97a-e0d16669fd96" providerId="ADAL" clId="{223566CA-25FB-4330-8106-058124613890}" dt="2026-09-30T08:50:34.106" v="18746" actId="20577"/>
          <ac:spMkLst>
            <pc:docMk/>
            <pc:sldMk cId="2566593588" sldId="380"/>
            <ac:spMk id="3" creationId="{1829BDF3-62D9-8F51-AEC4-0449D66FBD13}"/>
          </ac:spMkLst>
        </pc:spChg>
      </pc:sldChg>
      <pc:sldChg chg="modSp add mod">
        <pc:chgData name="Benn Rapson" userId="588a706c-98bb-4b1f-b97a-e0d16669fd96" providerId="ADAL" clId="{223566CA-25FB-4330-8106-058124613890}" dt="2026-09-30T08:50:45.770" v="18756" actId="20577"/>
        <pc:sldMkLst>
          <pc:docMk/>
          <pc:sldMk cId="3442462916" sldId="381"/>
        </pc:sldMkLst>
        <pc:spChg chg="mod">
          <ac:chgData name="Benn Rapson" userId="588a706c-98bb-4b1f-b97a-e0d16669fd96" providerId="ADAL" clId="{223566CA-25FB-4330-8106-058124613890}" dt="2026-09-29T10:37:10.909" v="474" actId="20577"/>
          <ac:spMkLst>
            <pc:docMk/>
            <pc:sldMk cId="3442462916" sldId="381"/>
            <ac:spMk id="2" creationId="{B4D269BD-279B-A2DC-0813-288632D00AF1}"/>
          </ac:spMkLst>
        </pc:spChg>
        <pc:spChg chg="mod">
          <ac:chgData name="Benn Rapson" userId="588a706c-98bb-4b1f-b97a-e0d16669fd96" providerId="ADAL" clId="{223566CA-25FB-4330-8106-058124613890}" dt="2026-09-30T08:50:45.770" v="18756" actId="20577"/>
          <ac:spMkLst>
            <pc:docMk/>
            <pc:sldMk cId="3442462916" sldId="381"/>
            <ac:spMk id="3" creationId="{0A809A0F-7467-BA30-9D78-77EE39563AC5}"/>
          </ac:spMkLst>
        </pc:spChg>
      </pc:sldChg>
      <pc:sldChg chg="modSp add mod">
        <pc:chgData name="Benn Rapson" userId="588a706c-98bb-4b1f-b97a-e0d16669fd96" providerId="ADAL" clId="{223566CA-25FB-4330-8106-058124613890}" dt="2026-09-30T08:50:53.938" v="18764" actId="20577"/>
        <pc:sldMkLst>
          <pc:docMk/>
          <pc:sldMk cId="4078538247" sldId="382"/>
        </pc:sldMkLst>
        <pc:spChg chg="mod">
          <ac:chgData name="Benn Rapson" userId="588a706c-98bb-4b1f-b97a-e0d16669fd96" providerId="ADAL" clId="{223566CA-25FB-4330-8106-058124613890}" dt="2026-09-29T14:50:36.705" v="12646" actId="313"/>
          <ac:spMkLst>
            <pc:docMk/>
            <pc:sldMk cId="4078538247" sldId="382"/>
            <ac:spMk id="2" creationId="{AF5E9390-1A45-9926-3B65-F0579D626A94}"/>
          </ac:spMkLst>
        </pc:spChg>
        <pc:spChg chg="mod">
          <ac:chgData name="Benn Rapson" userId="588a706c-98bb-4b1f-b97a-e0d16669fd96" providerId="ADAL" clId="{223566CA-25FB-4330-8106-058124613890}" dt="2026-09-30T08:50:53.938" v="18764" actId="20577"/>
          <ac:spMkLst>
            <pc:docMk/>
            <pc:sldMk cId="4078538247" sldId="382"/>
            <ac:spMk id="3" creationId="{8426B670-734B-D15B-F5A0-AEFCB94B6B05}"/>
          </ac:spMkLst>
        </pc:spChg>
      </pc:sldChg>
      <pc:sldChg chg="modSp add mod">
        <pc:chgData name="Benn Rapson" userId="588a706c-98bb-4b1f-b97a-e0d16669fd96" providerId="ADAL" clId="{223566CA-25FB-4330-8106-058124613890}" dt="2026-09-30T08:53:07.944" v="18828" actId="27636"/>
        <pc:sldMkLst>
          <pc:docMk/>
          <pc:sldMk cId="2713413820" sldId="383"/>
        </pc:sldMkLst>
        <pc:spChg chg="mod">
          <ac:chgData name="Benn Rapson" userId="588a706c-98bb-4b1f-b97a-e0d16669fd96" providerId="ADAL" clId="{223566CA-25FB-4330-8106-058124613890}" dt="2026-09-29T10:37:32.845" v="504" actId="20577"/>
          <ac:spMkLst>
            <pc:docMk/>
            <pc:sldMk cId="2713413820" sldId="383"/>
            <ac:spMk id="2" creationId="{70CD3531-7902-FA0E-D400-F1EF5CDC84A4}"/>
          </ac:spMkLst>
        </pc:spChg>
        <pc:spChg chg="mod">
          <ac:chgData name="Benn Rapson" userId="588a706c-98bb-4b1f-b97a-e0d16669fd96" providerId="ADAL" clId="{223566CA-25FB-4330-8106-058124613890}" dt="2026-09-30T08:53:07.944" v="18828" actId="27636"/>
          <ac:spMkLst>
            <pc:docMk/>
            <pc:sldMk cId="2713413820" sldId="383"/>
            <ac:spMk id="3" creationId="{4F5A3FCD-7987-614E-044C-784C01CFF570}"/>
          </ac:spMkLst>
        </pc:spChg>
      </pc:sldChg>
      <pc:sldChg chg="modSp add mod">
        <pc:chgData name="Benn Rapson" userId="588a706c-98bb-4b1f-b97a-e0d16669fd96" providerId="ADAL" clId="{223566CA-25FB-4330-8106-058124613890}" dt="2026-09-29T15:14:49.582" v="14468" actId="27636"/>
        <pc:sldMkLst>
          <pc:docMk/>
          <pc:sldMk cId="3946505583" sldId="384"/>
        </pc:sldMkLst>
        <pc:spChg chg="mod">
          <ac:chgData name="Benn Rapson" userId="588a706c-98bb-4b1f-b97a-e0d16669fd96" providerId="ADAL" clId="{223566CA-25FB-4330-8106-058124613890}" dt="2026-09-29T10:37:43.374" v="517" actId="20577"/>
          <ac:spMkLst>
            <pc:docMk/>
            <pc:sldMk cId="3946505583" sldId="384"/>
            <ac:spMk id="2" creationId="{866B7E37-1E7A-E366-66FE-EB1760189D0A}"/>
          </ac:spMkLst>
        </pc:spChg>
        <pc:spChg chg="mod">
          <ac:chgData name="Benn Rapson" userId="588a706c-98bb-4b1f-b97a-e0d16669fd96" providerId="ADAL" clId="{223566CA-25FB-4330-8106-058124613890}" dt="2026-09-29T15:14:49.582" v="14468" actId="27636"/>
          <ac:spMkLst>
            <pc:docMk/>
            <pc:sldMk cId="3946505583" sldId="384"/>
            <ac:spMk id="3" creationId="{E1EE3BDA-BCE9-4090-2620-1B92DCED2744}"/>
          </ac:spMkLst>
        </pc:spChg>
      </pc:sldChg>
      <pc:sldChg chg="modSp add mod ord modNotesTx">
        <pc:chgData name="Benn Rapson" userId="588a706c-98bb-4b1f-b97a-e0d16669fd96" providerId="ADAL" clId="{223566CA-25FB-4330-8106-058124613890}" dt="2026-09-30T09:51:15.098" v="18898" actId="20577"/>
        <pc:sldMkLst>
          <pc:docMk/>
          <pc:sldMk cId="2893595035" sldId="385"/>
        </pc:sldMkLst>
        <pc:spChg chg="mod">
          <ac:chgData name="Benn Rapson" userId="588a706c-98bb-4b1f-b97a-e0d16669fd96" providerId="ADAL" clId="{223566CA-25FB-4330-8106-058124613890}" dt="2026-09-29T10:37:56.220" v="546" actId="20577"/>
          <ac:spMkLst>
            <pc:docMk/>
            <pc:sldMk cId="2893595035" sldId="385"/>
            <ac:spMk id="2" creationId="{803B201B-26D1-0EFD-68CE-915551CA7C13}"/>
          </ac:spMkLst>
        </pc:spChg>
        <pc:spChg chg="mod">
          <ac:chgData name="Benn Rapson" userId="588a706c-98bb-4b1f-b97a-e0d16669fd96" providerId="ADAL" clId="{223566CA-25FB-4330-8106-058124613890}" dt="2026-09-30T09:51:15.098" v="18898" actId="20577"/>
          <ac:spMkLst>
            <pc:docMk/>
            <pc:sldMk cId="2893595035" sldId="385"/>
            <ac:spMk id="3" creationId="{630572D8-B65D-2B4F-3CE9-21E4DF216FB3}"/>
          </ac:spMkLst>
        </pc:spChg>
      </pc:sldChg>
      <pc:sldChg chg="modSp add mod">
        <pc:chgData name="Benn Rapson" userId="588a706c-98bb-4b1f-b97a-e0d16669fd96" providerId="ADAL" clId="{223566CA-25FB-4330-8106-058124613890}" dt="2026-09-29T15:35:01.114" v="15364" actId="20577"/>
        <pc:sldMkLst>
          <pc:docMk/>
          <pc:sldMk cId="480579532" sldId="386"/>
        </pc:sldMkLst>
        <pc:spChg chg="mod">
          <ac:chgData name="Benn Rapson" userId="588a706c-98bb-4b1f-b97a-e0d16669fd96" providerId="ADAL" clId="{223566CA-25FB-4330-8106-058124613890}" dt="2026-09-29T15:35:01.114" v="15364" actId="20577"/>
          <ac:spMkLst>
            <pc:docMk/>
            <pc:sldMk cId="480579532" sldId="386"/>
            <ac:spMk id="3" creationId="{9D544FD1-0564-7CC0-0AD8-32450307F6CF}"/>
          </ac:spMkLst>
        </pc:spChg>
      </pc:sldChg>
      <pc:sldChg chg="modSp add mod">
        <pc:chgData name="Benn Rapson" userId="588a706c-98bb-4b1f-b97a-e0d16669fd96" providerId="ADAL" clId="{223566CA-25FB-4330-8106-058124613890}" dt="2026-09-30T08:51:09.433" v="18772" actId="20577"/>
        <pc:sldMkLst>
          <pc:docMk/>
          <pc:sldMk cId="568067415" sldId="387"/>
        </pc:sldMkLst>
        <pc:spChg chg="mod">
          <ac:chgData name="Benn Rapson" userId="588a706c-98bb-4b1f-b97a-e0d16669fd96" providerId="ADAL" clId="{223566CA-25FB-4330-8106-058124613890}" dt="2026-09-30T08:51:09.433" v="18772" actId="20577"/>
          <ac:spMkLst>
            <pc:docMk/>
            <pc:sldMk cId="568067415" sldId="387"/>
            <ac:spMk id="3" creationId="{816F3F85-1622-0274-ECED-F1436F30218D}"/>
          </ac:spMkLst>
        </pc:spChg>
      </pc:sldChg>
      <pc:sldChg chg="modSp add mod">
        <pc:chgData name="Benn Rapson" userId="588a706c-98bb-4b1f-b97a-e0d16669fd96" providerId="ADAL" clId="{223566CA-25FB-4330-8106-058124613890}" dt="2026-09-30T08:51:18.942" v="18782" actId="20577"/>
        <pc:sldMkLst>
          <pc:docMk/>
          <pc:sldMk cId="930519998" sldId="388"/>
        </pc:sldMkLst>
        <pc:spChg chg="mod">
          <ac:chgData name="Benn Rapson" userId="588a706c-98bb-4b1f-b97a-e0d16669fd96" providerId="ADAL" clId="{223566CA-25FB-4330-8106-058124613890}" dt="2026-09-30T08:51:18.942" v="18782" actId="20577"/>
          <ac:spMkLst>
            <pc:docMk/>
            <pc:sldMk cId="930519998" sldId="388"/>
            <ac:spMk id="3" creationId="{24072170-ABCF-11F7-0234-9CA80C852F27}"/>
          </ac:spMkLst>
        </pc:spChg>
      </pc:sldChg>
      <pc:sldChg chg="modSp add del mod">
        <pc:chgData name="Benn Rapson" userId="588a706c-98bb-4b1f-b97a-e0d16669fd96" providerId="ADAL" clId="{223566CA-25FB-4330-8106-058124613890}" dt="2026-09-30T08:51:29.659" v="18791" actId="20577"/>
        <pc:sldMkLst>
          <pc:docMk/>
          <pc:sldMk cId="2465003464" sldId="389"/>
        </pc:sldMkLst>
        <pc:spChg chg="mod">
          <ac:chgData name="Benn Rapson" userId="588a706c-98bb-4b1f-b97a-e0d16669fd96" providerId="ADAL" clId="{223566CA-25FB-4330-8106-058124613890}" dt="2026-09-30T08:51:29.659" v="18791" actId="20577"/>
          <ac:spMkLst>
            <pc:docMk/>
            <pc:sldMk cId="2465003464" sldId="389"/>
            <ac:spMk id="3" creationId="{C7C207C9-3EC5-C5BF-FBE6-E9C6D04BA09B}"/>
          </ac:spMkLst>
        </pc:spChg>
      </pc:sldChg>
      <pc:sldChg chg="modSp add mod">
        <pc:chgData name="Benn Rapson" userId="588a706c-98bb-4b1f-b97a-e0d16669fd96" providerId="ADAL" clId="{223566CA-25FB-4330-8106-058124613890}" dt="2026-09-30T08:34:45.228" v="17779" actId="20577"/>
        <pc:sldMkLst>
          <pc:docMk/>
          <pc:sldMk cId="1271458082" sldId="390"/>
        </pc:sldMkLst>
        <pc:spChg chg="mod">
          <ac:chgData name="Benn Rapson" userId="588a706c-98bb-4b1f-b97a-e0d16669fd96" providerId="ADAL" clId="{223566CA-25FB-4330-8106-058124613890}" dt="2026-09-30T08:34:45.228" v="17779" actId="20577"/>
          <ac:spMkLst>
            <pc:docMk/>
            <pc:sldMk cId="1271458082" sldId="390"/>
            <ac:spMk id="3" creationId="{81E0D6EC-2C1E-AC41-DAB1-E84A9774E7AD}"/>
          </ac:spMkLst>
        </pc:spChg>
      </pc:sldChg>
      <pc:sldChg chg="modSp add mod modNotesTx">
        <pc:chgData name="Benn Rapson" userId="588a706c-98bb-4b1f-b97a-e0d16669fd96" providerId="ADAL" clId="{223566CA-25FB-4330-8106-058124613890}" dt="2026-09-29T14:13:37.318" v="9791" actId="20577"/>
        <pc:sldMkLst>
          <pc:docMk/>
          <pc:sldMk cId="3689519094" sldId="391"/>
        </pc:sldMkLst>
        <pc:spChg chg="mod">
          <ac:chgData name="Benn Rapson" userId="588a706c-98bb-4b1f-b97a-e0d16669fd96" providerId="ADAL" clId="{223566CA-25FB-4330-8106-058124613890}" dt="2026-09-29T14:12:17.431" v="9335" actId="20577"/>
          <ac:spMkLst>
            <pc:docMk/>
            <pc:sldMk cId="3689519094" sldId="391"/>
            <ac:spMk id="3" creationId="{E4735839-1248-A938-4F7C-997A4211B708}"/>
          </ac:spMkLst>
        </pc:spChg>
      </pc:sldChg>
      <pc:sldChg chg="modSp add mod">
        <pc:chgData name="Benn Rapson" userId="588a706c-98bb-4b1f-b97a-e0d16669fd96" providerId="ADAL" clId="{223566CA-25FB-4330-8106-058124613890}" dt="2026-09-30T08:36:52.239" v="18133" actId="20577"/>
        <pc:sldMkLst>
          <pc:docMk/>
          <pc:sldMk cId="2538452454" sldId="392"/>
        </pc:sldMkLst>
        <pc:spChg chg="mod">
          <ac:chgData name="Benn Rapson" userId="588a706c-98bb-4b1f-b97a-e0d16669fd96" providerId="ADAL" clId="{223566CA-25FB-4330-8106-058124613890}" dt="2026-09-30T08:36:52.239" v="18133" actId="20577"/>
          <ac:spMkLst>
            <pc:docMk/>
            <pc:sldMk cId="2538452454" sldId="392"/>
            <ac:spMk id="3" creationId="{FDD5A917-1459-A8A2-8F93-C9F9B48E131A}"/>
          </ac:spMkLst>
        </pc:spChg>
      </pc:sldChg>
      <pc:sldChg chg="modSp add mod modNotesTx">
        <pc:chgData name="Benn Rapson" userId="588a706c-98bb-4b1f-b97a-e0d16669fd96" providerId="ADAL" clId="{223566CA-25FB-4330-8106-058124613890}" dt="2026-09-30T09:50:41.174" v="18889" actId="20577"/>
        <pc:sldMkLst>
          <pc:docMk/>
          <pc:sldMk cId="1953446330" sldId="393"/>
        </pc:sldMkLst>
        <pc:spChg chg="mod">
          <ac:chgData name="Benn Rapson" userId="588a706c-98bb-4b1f-b97a-e0d16669fd96" providerId="ADAL" clId="{223566CA-25FB-4330-8106-058124613890}" dt="2026-09-30T09:50:41.174" v="18889" actId="20577"/>
          <ac:spMkLst>
            <pc:docMk/>
            <pc:sldMk cId="1953446330" sldId="393"/>
            <ac:spMk id="3" creationId="{AF624E11-6C35-9B69-58D9-9505CC69FE94}"/>
          </ac:spMkLst>
        </pc:spChg>
      </pc:sldChg>
      <pc:sldChg chg="modSp add mod modNotesTx">
        <pc:chgData name="Benn Rapson" userId="588a706c-98bb-4b1f-b97a-e0d16669fd96" providerId="ADAL" clId="{223566CA-25FB-4330-8106-058124613890}" dt="2026-09-30T09:51:39.221" v="18908" actId="20577"/>
        <pc:sldMkLst>
          <pc:docMk/>
          <pc:sldMk cId="1103742410" sldId="394"/>
        </pc:sldMkLst>
        <pc:spChg chg="mod">
          <ac:chgData name="Benn Rapson" userId="588a706c-98bb-4b1f-b97a-e0d16669fd96" providerId="ADAL" clId="{223566CA-25FB-4330-8106-058124613890}" dt="2026-09-30T09:51:39.221" v="18908" actId="20577"/>
          <ac:spMkLst>
            <pc:docMk/>
            <pc:sldMk cId="1103742410" sldId="394"/>
            <ac:spMk id="3" creationId="{168163B6-1556-DF00-4BD3-BCFC049B89F6}"/>
          </ac:spMkLst>
        </pc:spChg>
      </pc:sldChg>
      <pc:sldChg chg="modSp add mod modNotesTx">
        <pc:chgData name="Benn Rapson" userId="588a706c-98bb-4b1f-b97a-e0d16669fd96" providerId="ADAL" clId="{223566CA-25FB-4330-8106-058124613890}" dt="2026-09-30T09:51:59.030" v="18923" actId="20577"/>
        <pc:sldMkLst>
          <pc:docMk/>
          <pc:sldMk cId="4117951680" sldId="395"/>
        </pc:sldMkLst>
        <pc:spChg chg="mod">
          <ac:chgData name="Benn Rapson" userId="588a706c-98bb-4b1f-b97a-e0d16669fd96" providerId="ADAL" clId="{223566CA-25FB-4330-8106-058124613890}" dt="2026-09-30T09:51:59.030" v="18923" actId="20577"/>
          <ac:spMkLst>
            <pc:docMk/>
            <pc:sldMk cId="4117951680" sldId="395"/>
            <ac:spMk id="3" creationId="{81CF24AA-FF68-6897-D2DA-BF2542DB1225}"/>
          </ac:spMkLst>
        </pc:spChg>
      </pc:sldChg>
      <pc:sldChg chg="modSp add mod modNotesTx">
        <pc:chgData name="Benn Rapson" userId="588a706c-98bb-4b1f-b97a-e0d16669fd96" providerId="ADAL" clId="{223566CA-25FB-4330-8106-058124613890}" dt="2026-09-29T13:11:51.165" v="4493" actId="20577"/>
        <pc:sldMkLst>
          <pc:docMk/>
          <pc:sldMk cId="155316532" sldId="396"/>
        </pc:sldMkLst>
        <pc:spChg chg="mod">
          <ac:chgData name="Benn Rapson" userId="588a706c-98bb-4b1f-b97a-e0d16669fd96" providerId="ADAL" clId="{223566CA-25FB-4330-8106-058124613890}" dt="2026-09-29T13:10:33.522" v="4143" actId="20577"/>
          <ac:spMkLst>
            <pc:docMk/>
            <pc:sldMk cId="155316532" sldId="396"/>
            <ac:spMk id="3" creationId="{03B04726-34AC-C62A-E27C-6B2E39E0822A}"/>
          </ac:spMkLst>
        </pc:spChg>
      </pc:sldChg>
      <pc:sldChg chg="modSp add del mod modNotesTx">
        <pc:chgData name="Benn Rapson" userId="588a706c-98bb-4b1f-b97a-e0d16669fd96" providerId="ADAL" clId="{223566CA-25FB-4330-8106-058124613890}" dt="2026-09-30T08:57:51.057" v="18829" actId="47"/>
        <pc:sldMkLst>
          <pc:docMk/>
          <pc:sldMk cId="3649835341" sldId="397"/>
        </pc:sldMkLst>
        <pc:spChg chg="mod">
          <ac:chgData name="Benn Rapson" userId="588a706c-98bb-4b1f-b97a-e0d16669fd96" providerId="ADAL" clId="{223566CA-25FB-4330-8106-058124613890}" dt="2026-09-29T12:59:43.768" v="3322" actId="20577"/>
          <ac:spMkLst>
            <pc:docMk/>
            <pc:sldMk cId="3649835341" sldId="397"/>
            <ac:spMk id="3" creationId="{EB1ADE5D-AA61-0A84-CE16-782EB1B74ACD}"/>
          </ac:spMkLst>
        </pc:spChg>
      </pc:sldChg>
      <pc:sldChg chg="modSp add mod modNotesTx">
        <pc:chgData name="Benn Rapson" userId="588a706c-98bb-4b1f-b97a-e0d16669fd96" providerId="ADAL" clId="{223566CA-25FB-4330-8106-058124613890}" dt="2026-09-30T09:27:28.662" v="18884" actId="313"/>
        <pc:sldMkLst>
          <pc:docMk/>
          <pc:sldMk cId="1563002494" sldId="398"/>
        </pc:sldMkLst>
        <pc:spChg chg="mod">
          <ac:chgData name="Benn Rapson" userId="588a706c-98bb-4b1f-b97a-e0d16669fd96" providerId="ADAL" clId="{223566CA-25FB-4330-8106-058124613890}" dt="2026-09-30T09:27:28.662" v="18884" actId="313"/>
          <ac:spMkLst>
            <pc:docMk/>
            <pc:sldMk cId="1563002494" sldId="398"/>
            <ac:spMk id="3" creationId="{8D7A056B-1DE5-738A-912B-57EE9AAAB79F}"/>
          </ac:spMkLst>
        </pc:spChg>
      </pc:sldChg>
      <pc:sldChg chg="modSp add mod modNotesTx">
        <pc:chgData name="Benn Rapson" userId="588a706c-98bb-4b1f-b97a-e0d16669fd96" providerId="ADAL" clId="{223566CA-25FB-4330-8106-058124613890}" dt="2026-09-29T12:41:22.707" v="2121" actId="20577"/>
        <pc:sldMkLst>
          <pc:docMk/>
          <pc:sldMk cId="3357364114" sldId="399"/>
        </pc:sldMkLst>
        <pc:spChg chg="mod">
          <ac:chgData name="Benn Rapson" userId="588a706c-98bb-4b1f-b97a-e0d16669fd96" providerId="ADAL" clId="{223566CA-25FB-4330-8106-058124613890}" dt="2026-09-29T12:40:13.795" v="1846" actId="20577"/>
          <ac:spMkLst>
            <pc:docMk/>
            <pc:sldMk cId="3357364114" sldId="399"/>
            <ac:spMk id="3" creationId="{3D42664E-60C4-02E7-59C1-40137C3FDF48}"/>
          </ac:spMkLst>
        </pc:spChg>
      </pc:sldChg>
      <pc:sldChg chg="addSp delSp modSp add mod">
        <pc:chgData name="Benn Rapson" userId="588a706c-98bb-4b1f-b97a-e0d16669fd96" providerId="ADAL" clId="{223566CA-25FB-4330-8106-058124613890}" dt="2026-09-30T10:10:32.262" v="18943" actId="3626"/>
        <pc:sldMkLst>
          <pc:docMk/>
          <pc:sldMk cId="2541611850" sldId="400"/>
        </pc:sldMkLst>
        <pc:spChg chg="mod">
          <ac:chgData name="Benn Rapson" userId="588a706c-98bb-4b1f-b97a-e0d16669fd96" providerId="ADAL" clId="{223566CA-25FB-4330-8106-058124613890}" dt="2026-09-30T10:09:16.548" v="18937" actId="255"/>
          <ac:spMkLst>
            <pc:docMk/>
            <pc:sldMk cId="2541611850" sldId="400"/>
            <ac:spMk id="2" creationId="{CA1B4593-29FD-D41A-3F4F-B8576FC75197}"/>
          </ac:spMkLst>
        </pc:spChg>
        <pc:spChg chg="mod">
          <ac:chgData name="Benn Rapson" userId="588a706c-98bb-4b1f-b97a-e0d16669fd96" providerId="ADAL" clId="{223566CA-25FB-4330-8106-058124613890}" dt="2026-09-30T10:10:32.262" v="18943" actId="3626"/>
          <ac:spMkLst>
            <pc:docMk/>
            <pc:sldMk cId="2541611850" sldId="400"/>
            <ac:spMk id="3" creationId="{0A452A61-C991-4277-32A8-43E9C1C0C66A}"/>
          </ac:spMkLst>
        </pc:spChg>
        <pc:spChg chg="del">
          <ac:chgData name="Benn Rapson" userId="588a706c-98bb-4b1f-b97a-e0d16669fd96" providerId="ADAL" clId="{223566CA-25FB-4330-8106-058124613890}" dt="2026-09-30T10:08:58.323" v="18934" actId="478"/>
          <ac:spMkLst>
            <pc:docMk/>
            <pc:sldMk cId="2541611850" sldId="400"/>
            <ac:spMk id="5" creationId="{0AC75092-1FDA-2E1B-84EC-02E503C310A1}"/>
          </ac:spMkLst>
        </pc:spChg>
        <pc:spChg chg="add ord">
          <ac:chgData name="Benn Rapson" userId="588a706c-98bb-4b1f-b97a-e0d16669fd96" providerId="ADAL" clId="{223566CA-25FB-4330-8106-058124613890}" dt="2026-09-30T10:09:02.732" v="18936" actId="167"/>
          <ac:spMkLst>
            <pc:docMk/>
            <pc:sldMk cId="2541611850" sldId="400"/>
            <ac:spMk id="8" creationId="{E6D66EF8-3E9E-66EF-40C7-15F4A4B3CFFE}"/>
          </ac:spMkLst>
        </pc:spChg>
        <pc:picChg chg="add mod ord">
          <ac:chgData name="Benn Rapson" userId="588a706c-98bb-4b1f-b97a-e0d16669fd96" providerId="ADAL" clId="{223566CA-25FB-4330-8106-058124613890}" dt="2026-09-30T10:10:01.349" v="18941" actId="171"/>
          <ac:picMkLst>
            <pc:docMk/>
            <pc:sldMk cId="2541611850" sldId="400"/>
            <ac:picMk id="6" creationId="{F09E6AE0-FF9C-833C-F94C-C7BE678B5FDF}"/>
          </ac:picMkLst>
        </pc:picChg>
        <pc:picChg chg="add del ord">
          <ac:chgData name="Benn Rapson" userId="588a706c-98bb-4b1f-b97a-e0d16669fd96" providerId="ADAL" clId="{223566CA-25FB-4330-8106-058124613890}" dt="2026-09-30T10:10:03.093" v="18942" actId="478"/>
          <ac:picMkLst>
            <pc:docMk/>
            <pc:sldMk cId="2541611850" sldId="400"/>
            <ac:picMk id="12" creationId="{293B6528-59FD-95BF-E013-1510C149776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338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5A423C8-7746-41F7-9934-3CD80FD45550}" type="slidenum">
              <a:t>1</a:t>
            </a:fld>
            <a:endParaRPr lang="en-GB"/>
          </a:p>
        </p:txBody>
      </p:sp>
    </p:spTree>
    <p:extLst>
      <p:ext uri="{BB962C8B-B14F-4D97-AF65-F5344CB8AC3E}">
        <p14:creationId xmlns:p14="http://schemas.microsoft.com/office/powerpoint/2010/main" val="3908145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5A423C8-7746-41F7-9934-3CD80FD45550}" type="slidenum">
              <a:rPr lang="en-GB"/>
              <a:t>4</a:t>
            </a:fld>
            <a:endParaRPr lang="en-GB"/>
          </a:p>
        </p:txBody>
      </p:sp>
    </p:spTree>
    <p:extLst>
      <p:ext uri="{BB962C8B-B14F-4D97-AF65-F5344CB8AC3E}">
        <p14:creationId xmlns:p14="http://schemas.microsoft.com/office/powerpoint/2010/main" val="3782100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B1923-6AD7-CE11-7AAE-44B7FD0906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4BCC8B-A48A-5051-2AE5-7B9BF80264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2BC447-C677-9C95-A427-407C7EC942DB}"/>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154ACCA2-B743-7D77-C7CC-070497B9F97E}"/>
              </a:ext>
            </a:extLst>
          </p:cNvPr>
          <p:cNvSpPr>
            <a:spLocks noGrp="1"/>
          </p:cNvSpPr>
          <p:nvPr>
            <p:ph type="sldNum" sz="quarter" idx="5"/>
          </p:nvPr>
        </p:nvSpPr>
        <p:spPr/>
        <p:txBody>
          <a:bodyPr/>
          <a:lstStyle/>
          <a:p>
            <a:fld id="{A5A423C8-7746-41F7-9934-3CD80FD45550}" type="slidenum">
              <a:rPr lang="en-GB"/>
              <a:t>5</a:t>
            </a:fld>
            <a:endParaRPr lang="en-GB"/>
          </a:p>
        </p:txBody>
      </p:sp>
    </p:spTree>
    <p:extLst>
      <p:ext uri="{BB962C8B-B14F-4D97-AF65-F5344CB8AC3E}">
        <p14:creationId xmlns:p14="http://schemas.microsoft.com/office/powerpoint/2010/main" val="777476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F60AB-FE3A-27F1-758E-27CB7070B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23EBD0-1053-15DC-A422-3FC1D714B4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8FDC9D-911E-31FE-FD9D-2600D774D404}"/>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8CCA7088-B946-242D-DB72-C86AF3306841}"/>
              </a:ext>
            </a:extLst>
          </p:cNvPr>
          <p:cNvSpPr>
            <a:spLocks noGrp="1"/>
          </p:cNvSpPr>
          <p:nvPr>
            <p:ph type="sldNum" sz="quarter" idx="5"/>
          </p:nvPr>
        </p:nvSpPr>
        <p:spPr/>
        <p:txBody>
          <a:bodyPr/>
          <a:lstStyle/>
          <a:p>
            <a:fld id="{A5A423C8-7746-41F7-9934-3CD80FD45550}" type="slidenum">
              <a:rPr lang="en-GB"/>
              <a:t>6</a:t>
            </a:fld>
            <a:endParaRPr lang="en-GB"/>
          </a:p>
        </p:txBody>
      </p:sp>
    </p:spTree>
    <p:extLst>
      <p:ext uri="{BB962C8B-B14F-4D97-AF65-F5344CB8AC3E}">
        <p14:creationId xmlns:p14="http://schemas.microsoft.com/office/powerpoint/2010/main" val="2398172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D040-7B78-7E59-28D3-9B03D507E3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8354C4-8CA2-B52B-9ADE-35B8181959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622E6-2BC1-4EEF-D842-9C6572B5EE02}"/>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D070EB66-9476-D7C6-235D-A4DE70F9DACD}"/>
              </a:ext>
            </a:extLst>
          </p:cNvPr>
          <p:cNvSpPr>
            <a:spLocks noGrp="1"/>
          </p:cNvSpPr>
          <p:nvPr>
            <p:ph type="sldNum" sz="quarter" idx="5"/>
          </p:nvPr>
        </p:nvSpPr>
        <p:spPr/>
        <p:txBody>
          <a:bodyPr/>
          <a:lstStyle/>
          <a:p>
            <a:fld id="{A5A423C8-7746-41F7-9934-3CD80FD45550}" type="slidenum">
              <a:rPr lang="en-GB"/>
              <a:t>7</a:t>
            </a:fld>
            <a:endParaRPr lang="en-GB"/>
          </a:p>
        </p:txBody>
      </p:sp>
    </p:spTree>
    <p:extLst>
      <p:ext uri="{BB962C8B-B14F-4D97-AF65-F5344CB8AC3E}">
        <p14:creationId xmlns:p14="http://schemas.microsoft.com/office/powerpoint/2010/main" val="3176125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9D0C4-FD60-6EE2-8F07-BB72AD4019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C0469A-304E-DFDC-57BE-DFBDF1FBDD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F09DD1-E2A8-DE16-ABED-090D66CD2F79}"/>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B78EA962-8197-83F4-090F-C71F6DA9EC21}"/>
              </a:ext>
            </a:extLst>
          </p:cNvPr>
          <p:cNvSpPr>
            <a:spLocks noGrp="1"/>
          </p:cNvSpPr>
          <p:nvPr>
            <p:ph type="sldNum" sz="quarter" idx="5"/>
          </p:nvPr>
        </p:nvSpPr>
        <p:spPr/>
        <p:txBody>
          <a:bodyPr/>
          <a:lstStyle/>
          <a:p>
            <a:fld id="{A5A423C8-7746-41F7-9934-3CD80FD45550}" type="slidenum">
              <a:rPr lang="en-GB"/>
              <a:t>8</a:t>
            </a:fld>
            <a:endParaRPr lang="en-GB"/>
          </a:p>
        </p:txBody>
      </p:sp>
    </p:spTree>
    <p:extLst>
      <p:ext uri="{BB962C8B-B14F-4D97-AF65-F5344CB8AC3E}">
        <p14:creationId xmlns:p14="http://schemas.microsoft.com/office/powerpoint/2010/main" val="1414628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534E6-7CE4-E728-B1BD-FCA5123102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D498E-DF53-5B9E-4DC3-A670FF2500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527D4F-A594-AD5D-8EDE-5F68FFAE165E}"/>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10A0F242-BB1A-E159-1265-446B0BAC1624}"/>
              </a:ext>
            </a:extLst>
          </p:cNvPr>
          <p:cNvSpPr>
            <a:spLocks noGrp="1"/>
          </p:cNvSpPr>
          <p:nvPr>
            <p:ph type="sldNum" sz="quarter" idx="5"/>
          </p:nvPr>
        </p:nvSpPr>
        <p:spPr/>
        <p:txBody>
          <a:bodyPr/>
          <a:lstStyle/>
          <a:p>
            <a:fld id="{A5A423C8-7746-41F7-9934-3CD80FD45550}" type="slidenum">
              <a:rPr lang="en-GB"/>
              <a:t>9</a:t>
            </a:fld>
            <a:endParaRPr lang="en-GB"/>
          </a:p>
        </p:txBody>
      </p:sp>
    </p:spTree>
    <p:extLst>
      <p:ext uri="{BB962C8B-B14F-4D97-AF65-F5344CB8AC3E}">
        <p14:creationId xmlns:p14="http://schemas.microsoft.com/office/powerpoint/2010/main" val="3909825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1E3A7-2832-E85C-10BA-2BBB8AE61A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D32EAF-4D74-FBBE-73E6-F4847CE8D5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94B6D0-4201-3BD1-BACC-3DB0CB92173C}"/>
              </a:ext>
            </a:extLst>
          </p:cNvPr>
          <p:cNvSpPr>
            <a:spLocks noGrp="1"/>
          </p:cNvSpPr>
          <p:nvPr>
            <p:ph type="body" idx="1"/>
          </p:nvPr>
        </p:nvSpPr>
        <p:spPr/>
        <p:txBody>
          <a:bodyPr/>
          <a:lstStyle/>
          <a:p>
            <a:r>
              <a:rPr lang="en-US" dirty="0">
                <a:ea typeface="Calibri"/>
                <a:cs typeface="Calibri"/>
              </a:rPr>
              <a:t>Note: Remind participants that there may be students with lived experience in the room, to be mindful of their language, and that no one is obliged to disclose their lived experience if they do not wish to do so.</a:t>
            </a:r>
          </a:p>
        </p:txBody>
      </p:sp>
      <p:sp>
        <p:nvSpPr>
          <p:cNvPr id="4" name="Slide Number Placeholder 3">
            <a:extLst>
              <a:ext uri="{FF2B5EF4-FFF2-40B4-BE49-F238E27FC236}">
                <a16:creationId xmlns:a16="http://schemas.microsoft.com/office/drawing/2014/main" id="{32D38F73-9493-D9DC-DA5F-6483096C5235}"/>
              </a:ext>
            </a:extLst>
          </p:cNvPr>
          <p:cNvSpPr>
            <a:spLocks noGrp="1"/>
          </p:cNvSpPr>
          <p:nvPr>
            <p:ph type="sldNum" sz="quarter" idx="5"/>
          </p:nvPr>
        </p:nvSpPr>
        <p:spPr/>
        <p:txBody>
          <a:bodyPr/>
          <a:lstStyle/>
          <a:p>
            <a:fld id="{A5A423C8-7746-41F7-9934-3CD80FD45550}" type="slidenum">
              <a:rPr lang="en-GB"/>
              <a:t>10</a:t>
            </a:fld>
            <a:endParaRPr lang="en-GB"/>
          </a:p>
        </p:txBody>
      </p:sp>
    </p:spTree>
    <p:extLst>
      <p:ext uri="{BB962C8B-B14F-4D97-AF65-F5344CB8AC3E}">
        <p14:creationId xmlns:p14="http://schemas.microsoft.com/office/powerpoint/2010/main" val="2739432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D83E4-7705-F3EA-B492-13D8FD6E69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6B81A9-8EFF-305F-BCD9-6AB2D8EDCC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D7D07A-F6E7-B600-F3AF-04B3438B0F69}"/>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B1C535C5-5345-0164-C5FD-F3EC294E1BDF}"/>
              </a:ext>
            </a:extLst>
          </p:cNvPr>
          <p:cNvSpPr>
            <a:spLocks noGrp="1"/>
          </p:cNvSpPr>
          <p:nvPr>
            <p:ph type="sldNum" sz="quarter" idx="5"/>
          </p:nvPr>
        </p:nvSpPr>
        <p:spPr/>
        <p:txBody>
          <a:bodyPr/>
          <a:lstStyle/>
          <a:p>
            <a:fld id="{A5A423C8-7746-41F7-9934-3CD80FD45550}" type="slidenum">
              <a:rPr lang="en-GB"/>
              <a:t>11</a:t>
            </a:fld>
            <a:endParaRPr lang="en-GB"/>
          </a:p>
        </p:txBody>
      </p:sp>
    </p:spTree>
    <p:extLst>
      <p:ext uri="{BB962C8B-B14F-4D97-AF65-F5344CB8AC3E}">
        <p14:creationId xmlns:p14="http://schemas.microsoft.com/office/powerpoint/2010/main" val="3682787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A582F-409A-960E-BA79-3AF47A499D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2301F3-7D9E-F88B-48CA-12957804DC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CA6422-7CC2-4F46-73AC-BB2633286798}"/>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146FE580-09B3-5C3D-AE89-4257D93A9979}"/>
              </a:ext>
            </a:extLst>
          </p:cNvPr>
          <p:cNvSpPr>
            <a:spLocks noGrp="1"/>
          </p:cNvSpPr>
          <p:nvPr>
            <p:ph type="sldNum" sz="quarter" idx="5"/>
          </p:nvPr>
        </p:nvSpPr>
        <p:spPr/>
        <p:txBody>
          <a:bodyPr/>
          <a:lstStyle/>
          <a:p>
            <a:fld id="{A5A423C8-7746-41F7-9934-3CD80FD45550}" type="slidenum">
              <a:rPr lang="en-GB"/>
              <a:t>13</a:t>
            </a:fld>
            <a:endParaRPr lang="en-GB"/>
          </a:p>
        </p:txBody>
      </p:sp>
    </p:spTree>
    <p:extLst>
      <p:ext uri="{BB962C8B-B14F-4D97-AF65-F5344CB8AC3E}">
        <p14:creationId xmlns:p14="http://schemas.microsoft.com/office/powerpoint/2010/main" val="592648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267B6-E20C-E8B7-5B4E-3EC4191A90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9CF7C0-2F51-4A8B-19D1-3CF0A4674D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FB4C34-019A-9F9C-6872-303F92095846}"/>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1ADC9F26-94E8-851D-8242-38D6334E72E5}"/>
              </a:ext>
            </a:extLst>
          </p:cNvPr>
          <p:cNvSpPr>
            <a:spLocks noGrp="1"/>
          </p:cNvSpPr>
          <p:nvPr>
            <p:ph type="sldNum" sz="quarter" idx="5"/>
          </p:nvPr>
        </p:nvSpPr>
        <p:spPr/>
        <p:txBody>
          <a:bodyPr/>
          <a:lstStyle/>
          <a:p>
            <a:fld id="{A5A423C8-7746-41F7-9934-3CD80FD45550}" type="slidenum">
              <a:rPr lang="en-GB"/>
              <a:t>14</a:t>
            </a:fld>
            <a:endParaRPr lang="en-GB"/>
          </a:p>
        </p:txBody>
      </p:sp>
    </p:spTree>
    <p:extLst>
      <p:ext uri="{BB962C8B-B14F-4D97-AF65-F5344CB8AC3E}">
        <p14:creationId xmlns:p14="http://schemas.microsoft.com/office/powerpoint/2010/main" val="27956191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83CA4-7161-8700-AA51-BB4008E757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0144E0-962E-F28F-57C7-38FEAB9D4D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78D1F7-30AB-EE12-23D5-FC7DA15F98EA}"/>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F94B8326-2F03-D20F-D2B4-ED89B0F86170}"/>
              </a:ext>
            </a:extLst>
          </p:cNvPr>
          <p:cNvSpPr>
            <a:spLocks noGrp="1"/>
          </p:cNvSpPr>
          <p:nvPr>
            <p:ph type="sldNum" sz="quarter" idx="5"/>
          </p:nvPr>
        </p:nvSpPr>
        <p:spPr/>
        <p:txBody>
          <a:bodyPr/>
          <a:lstStyle/>
          <a:p>
            <a:fld id="{A5A423C8-7746-41F7-9934-3CD80FD45550}" type="slidenum">
              <a:rPr lang="en-GB"/>
              <a:t>15</a:t>
            </a:fld>
            <a:endParaRPr lang="en-GB"/>
          </a:p>
        </p:txBody>
      </p:sp>
    </p:spTree>
    <p:extLst>
      <p:ext uri="{BB962C8B-B14F-4D97-AF65-F5344CB8AC3E}">
        <p14:creationId xmlns:p14="http://schemas.microsoft.com/office/powerpoint/2010/main" val="2599266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C00B9-EFA1-E787-D218-42C52C0DFE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A6032E-744F-B984-A790-24CB4258CC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629CB6-5CE1-4FF8-A031-5FC9C2BED22C}"/>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7F4DBDBA-76B4-6901-F2DD-8E6BAE2B2070}"/>
              </a:ext>
            </a:extLst>
          </p:cNvPr>
          <p:cNvSpPr>
            <a:spLocks noGrp="1"/>
          </p:cNvSpPr>
          <p:nvPr>
            <p:ph type="sldNum" sz="quarter" idx="5"/>
          </p:nvPr>
        </p:nvSpPr>
        <p:spPr/>
        <p:txBody>
          <a:bodyPr/>
          <a:lstStyle/>
          <a:p>
            <a:fld id="{A5A423C8-7746-41F7-9934-3CD80FD45550}" type="slidenum">
              <a:rPr lang="en-GB"/>
              <a:t>16</a:t>
            </a:fld>
            <a:endParaRPr lang="en-GB"/>
          </a:p>
        </p:txBody>
      </p:sp>
    </p:spTree>
    <p:extLst>
      <p:ext uri="{BB962C8B-B14F-4D97-AF65-F5344CB8AC3E}">
        <p14:creationId xmlns:p14="http://schemas.microsoft.com/office/powerpoint/2010/main" val="4199291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3B633-D58E-E5F9-77E4-4B4597FC88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275DC1-9B49-04A1-BC11-00ABEFFC76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FD5129-515F-2225-B4A7-EB7266FCBDBF}"/>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D05D903A-5E0A-D068-32E6-01A4F47F5811}"/>
              </a:ext>
            </a:extLst>
          </p:cNvPr>
          <p:cNvSpPr>
            <a:spLocks noGrp="1"/>
          </p:cNvSpPr>
          <p:nvPr>
            <p:ph type="sldNum" sz="quarter" idx="5"/>
          </p:nvPr>
        </p:nvSpPr>
        <p:spPr/>
        <p:txBody>
          <a:bodyPr/>
          <a:lstStyle/>
          <a:p>
            <a:fld id="{A5A423C8-7746-41F7-9934-3CD80FD45550}" type="slidenum">
              <a:rPr lang="en-GB"/>
              <a:t>17</a:t>
            </a:fld>
            <a:endParaRPr lang="en-GB"/>
          </a:p>
        </p:txBody>
      </p:sp>
    </p:spTree>
    <p:extLst>
      <p:ext uri="{BB962C8B-B14F-4D97-AF65-F5344CB8AC3E}">
        <p14:creationId xmlns:p14="http://schemas.microsoft.com/office/powerpoint/2010/main" val="22280080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1E1A9-3667-39EF-C037-B7BBDD0FE8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3E66C7-3B81-76F3-74F2-B2295995D0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66A5AD-B602-F976-D23D-9A01F1136DF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Note: Remind participants that there may be students with lived experience in the room, to be mindful of their language, and that no one is obliged to disclose their lived experience if they do not wish to do so.</a:t>
            </a:r>
          </a:p>
          <a:p>
            <a:br>
              <a:rPr lang="en-US" dirty="0">
                <a:ea typeface="Calibri"/>
                <a:cs typeface="Calibri"/>
              </a:rPr>
            </a:br>
            <a:r>
              <a:rPr lang="en-US" dirty="0">
                <a:ea typeface="Calibri"/>
                <a:cs typeface="Calibri"/>
              </a:rPr>
              <a:t>Possible impacts of housing instability: Metal Health, Academic Focus, Retention and Progression, Sense of Belonging</a:t>
            </a:r>
          </a:p>
          <a:p>
            <a:endParaRPr lang="en-US" dirty="0">
              <a:ea typeface="Calibri"/>
              <a:cs typeface="Calibri"/>
            </a:endParaRPr>
          </a:p>
          <a:p>
            <a:r>
              <a:rPr lang="en-US" dirty="0">
                <a:ea typeface="Calibri"/>
                <a:cs typeface="Calibri"/>
              </a:rPr>
              <a:t>Questions to ask university: Do our students have access to accommodation all year round? Who is included – who isn’t? Do students know this support exists? What happens in a crisis?</a:t>
            </a:r>
          </a:p>
        </p:txBody>
      </p:sp>
      <p:sp>
        <p:nvSpPr>
          <p:cNvPr id="4" name="Slide Number Placeholder 3">
            <a:extLst>
              <a:ext uri="{FF2B5EF4-FFF2-40B4-BE49-F238E27FC236}">
                <a16:creationId xmlns:a16="http://schemas.microsoft.com/office/drawing/2014/main" id="{11B63522-02F2-C461-0AD5-31B7DFDE7115}"/>
              </a:ext>
            </a:extLst>
          </p:cNvPr>
          <p:cNvSpPr>
            <a:spLocks noGrp="1"/>
          </p:cNvSpPr>
          <p:nvPr>
            <p:ph type="sldNum" sz="quarter" idx="5"/>
          </p:nvPr>
        </p:nvSpPr>
        <p:spPr/>
        <p:txBody>
          <a:bodyPr/>
          <a:lstStyle/>
          <a:p>
            <a:fld id="{A5A423C8-7746-41F7-9934-3CD80FD45550}" type="slidenum">
              <a:rPr lang="en-GB"/>
              <a:t>18</a:t>
            </a:fld>
            <a:endParaRPr lang="en-GB"/>
          </a:p>
        </p:txBody>
      </p:sp>
    </p:spTree>
    <p:extLst>
      <p:ext uri="{BB962C8B-B14F-4D97-AF65-F5344CB8AC3E}">
        <p14:creationId xmlns:p14="http://schemas.microsoft.com/office/powerpoint/2010/main" val="4967764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32698-F985-591B-36C1-39CE3911F5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A5EBC3-A1BD-CB11-0393-8E72F4689C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E0E8A2-A5E3-37D8-6AA3-920F24993AD0}"/>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9D18A329-6ECF-3595-DAD5-6A324A3EFBA6}"/>
              </a:ext>
            </a:extLst>
          </p:cNvPr>
          <p:cNvSpPr>
            <a:spLocks noGrp="1"/>
          </p:cNvSpPr>
          <p:nvPr>
            <p:ph type="sldNum" sz="quarter" idx="5"/>
          </p:nvPr>
        </p:nvSpPr>
        <p:spPr/>
        <p:txBody>
          <a:bodyPr/>
          <a:lstStyle/>
          <a:p>
            <a:fld id="{A5A423C8-7746-41F7-9934-3CD80FD45550}" type="slidenum">
              <a:rPr lang="en-GB"/>
              <a:t>19</a:t>
            </a:fld>
            <a:endParaRPr lang="en-GB"/>
          </a:p>
        </p:txBody>
      </p:sp>
    </p:spTree>
    <p:extLst>
      <p:ext uri="{BB962C8B-B14F-4D97-AF65-F5344CB8AC3E}">
        <p14:creationId xmlns:p14="http://schemas.microsoft.com/office/powerpoint/2010/main" val="1613050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E5FD0-9DE5-C219-085A-B34012730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41E360-3E90-E51F-C945-CABD0DEE99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E98C06-C1E0-D1BE-8011-CAAB1A15CBE8}"/>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EA02B700-17AC-779E-E5B0-7988DFD3FA05}"/>
              </a:ext>
            </a:extLst>
          </p:cNvPr>
          <p:cNvSpPr>
            <a:spLocks noGrp="1"/>
          </p:cNvSpPr>
          <p:nvPr>
            <p:ph type="sldNum" sz="quarter" idx="5"/>
          </p:nvPr>
        </p:nvSpPr>
        <p:spPr/>
        <p:txBody>
          <a:bodyPr/>
          <a:lstStyle/>
          <a:p>
            <a:fld id="{A5A423C8-7746-41F7-9934-3CD80FD45550}" type="slidenum">
              <a:rPr lang="en-GB"/>
              <a:t>21</a:t>
            </a:fld>
            <a:endParaRPr lang="en-GB"/>
          </a:p>
        </p:txBody>
      </p:sp>
    </p:spTree>
    <p:extLst>
      <p:ext uri="{BB962C8B-B14F-4D97-AF65-F5344CB8AC3E}">
        <p14:creationId xmlns:p14="http://schemas.microsoft.com/office/powerpoint/2010/main" val="7876164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87D22-2D11-6E6F-15F6-C69343184B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11F7A-DFAC-D886-1095-7C2BEE97F2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24A581-564A-C582-6116-C058BCF44F9E}"/>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4CCE36A3-D51D-1D4A-C1A8-2BF37C9C4C13}"/>
              </a:ext>
            </a:extLst>
          </p:cNvPr>
          <p:cNvSpPr>
            <a:spLocks noGrp="1"/>
          </p:cNvSpPr>
          <p:nvPr>
            <p:ph type="sldNum" sz="quarter" idx="5"/>
          </p:nvPr>
        </p:nvSpPr>
        <p:spPr/>
        <p:txBody>
          <a:bodyPr/>
          <a:lstStyle/>
          <a:p>
            <a:fld id="{A5A423C8-7746-41F7-9934-3CD80FD45550}" type="slidenum">
              <a:rPr lang="en-GB"/>
              <a:t>22</a:t>
            </a:fld>
            <a:endParaRPr lang="en-GB"/>
          </a:p>
        </p:txBody>
      </p:sp>
    </p:spTree>
    <p:extLst>
      <p:ext uri="{BB962C8B-B14F-4D97-AF65-F5344CB8AC3E}">
        <p14:creationId xmlns:p14="http://schemas.microsoft.com/office/powerpoint/2010/main" val="1834891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F60B8-E4DD-BC87-D4DF-9C86CBBD8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CFF7F2-7F67-68C8-EC44-C074CD8FE8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CB1582-9829-8CB8-1DAC-C7554F641D01}"/>
              </a:ext>
            </a:extLst>
          </p:cNvPr>
          <p:cNvSpPr>
            <a:spLocks noGrp="1"/>
          </p:cNvSpPr>
          <p:nvPr>
            <p:ph type="body" idx="1"/>
          </p:nvPr>
        </p:nvSpPr>
        <p:spPr/>
        <p:txBody>
          <a:bodyPr/>
          <a:lstStyle/>
          <a:p>
            <a:r>
              <a:rPr lang="en-US" dirty="0">
                <a:ea typeface="Calibri"/>
                <a:cs typeface="Calibri"/>
              </a:rPr>
              <a:t>Note </a:t>
            </a:r>
            <a:r>
              <a:rPr lang="en-US" dirty="0" err="1">
                <a:ea typeface="Calibri"/>
                <a:cs typeface="Calibri"/>
              </a:rPr>
              <a:t>helen's</a:t>
            </a:r>
            <a:r>
              <a:rPr lang="en-US" dirty="0">
                <a:ea typeface="Calibri"/>
                <a:cs typeface="Calibri"/>
              </a:rPr>
              <a:t> presence</a:t>
            </a:r>
          </a:p>
        </p:txBody>
      </p:sp>
      <p:sp>
        <p:nvSpPr>
          <p:cNvPr id="4" name="Slide Number Placeholder 3">
            <a:extLst>
              <a:ext uri="{FF2B5EF4-FFF2-40B4-BE49-F238E27FC236}">
                <a16:creationId xmlns:a16="http://schemas.microsoft.com/office/drawing/2014/main" id="{42684A38-AD4B-DB7F-EB84-252F20B68406}"/>
              </a:ext>
            </a:extLst>
          </p:cNvPr>
          <p:cNvSpPr>
            <a:spLocks noGrp="1"/>
          </p:cNvSpPr>
          <p:nvPr>
            <p:ph type="sldNum" sz="quarter" idx="5"/>
          </p:nvPr>
        </p:nvSpPr>
        <p:spPr/>
        <p:txBody>
          <a:bodyPr/>
          <a:lstStyle/>
          <a:p>
            <a:fld id="{A5A423C8-7746-41F7-9934-3CD80FD45550}" type="slidenum">
              <a:rPr lang="en-GB"/>
              <a:t>23</a:t>
            </a:fld>
            <a:endParaRPr lang="en-GB"/>
          </a:p>
        </p:txBody>
      </p:sp>
    </p:spTree>
    <p:extLst>
      <p:ext uri="{BB962C8B-B14F-4D97-AF65-F5344CB8AC3E}">
        <p14:creationId xmlns:p14="http://schemas.microsoft.com/office/powerpoint/2010/main" val="2444871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7CFCB-C236-8058-81BF-091A86CA84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820ECF-06AA-3BB3-E9F3-37F20A4957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70904A-4173-3325-B511-554A67C9D770}"/>
              </a:ext>
            </a:extLst>
          </p:cNvPr>
          <p:cNvSpPr>
            <a:spLocks noGrp="1"/>
          </p:cNvSpPr>
          <p:nvPr>
            <p:ph type="body" idx="1"/>
          </p:nvPr>
        </p:nvSpPr>
        <p:spPr/>
        <p:txBody>
          <a:bodyPr/>
          <a:lstStyle/>
          <a:p>
            <a:r>
              <a:rPr lang="en-US" dirty="0">
                <a:ea typeface="Calibri"/>
                <a:cs typeface="Calibri"/>
              </a:rPr>
              <a:t>Note </a:t>
            </a:r>
            <a:r>
              <a:rPr lang="en-US" dirty="0" err="1">
                <a:ea typeface="Calibri"/>
                <a:cs typeface="Calibri"/>
              </a:rPr>
              <a:t>helen's</a:t>
            </a:r>
            <a:r>
              <a:rPr lang="en-US" dirty="0">
                <a:ea typeface="Calibri"/>
                <a:cs typeface="Calibri"/>
              </a:rPr>
              <a:t> presence</a:t>
            </a:r>
          </a:p>
        </p:txBody>
      </p:sp>
      <p:sp>
        <p:nvSpPr>
          <p:cNvPr id="4" name="Slide Number Placeholder 3">
            <a:extLst>
              <a:ext uri="{FF2B5EF4-FFF2-40B4-BE49-F238E27FC236}">
                <a16:creationId xmlns:a16="http://schemas.microsoft.com/office/drawing/2014/main" id="{7627790E-EAAE-8AC6-7138-F19F4408FB61}"/>
              </a:ext>
            </a:extLst>
          </p:cNvPr>
          <p:cNvSpPr>
            <a:spLocks noGrp="1"/>
          </p:cNvSpPr>
          <p:nvPr>
            <p:ph type="sldNum" sz="quarter" idx="5"/>
          </p:nvPr>
        </p:nvSpPr>
        <p:spPr/>
        <p:txBody>
          <a:bodyPr/>
          <a:lstStyle/>
          <a:p>
            <a:fld id="{A5A423C8-7746-41F7-9934-3CD80FD45550}" type="slidenum">
              <a:rPr lang="en-GB"/>
              <a:t>24</a:t>
            </a:fld>
            <a:endParaRPr lang="en-GB"/>
          </a:p>
        </p:txBody>
      </p:sp>
    </p:spTree>
    <p:extLst>
      <p:ext uri="{BB962C8B-B14F-4D97-AF65-F5344CB8AC3E}">
        <p14:creationId xmlns:p14="http://schemas.microsoft.com/office/powerpoint/2010/main" val="1099734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2E54E-14F5-CC9C-212E-DBF1FBD35A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47D72-4802-ECE6-AC64-F364DCAE02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721876-0B00-C1CF-7EEB-A01A8A815CCB}"/>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173EE801-FBA1-3363-52BD-9FC0C005D987}"/>
              </a:ext>
            </a:extLst>
          </p:cNvPr>
          <p:cNvSpPr>
            <a:spLocks noGrp="1"/>
          </p:cNvSpPr>
          <p:nvPr>
            <p:ph type="sldNum" sz="quarter" idx="5"/>
          </p:nvPr>
        </p:nvSpPr>
        <p:spPr/>
        <p:txBody>
          <a:bodyPr/>
          <a:lstStyle/>
          <a:p>
            <a:fld id="{A5A423C8-7746-41F7-9934-3CD80FD45550}" type="slidenum">
              <a:rPr lang="en-GB"/>
              <a:t>25</a:t>
            </a:fld>
            <a:endParaRPr lang="en-GB"/>
          </a:p>
        </p:txBody>
      </p:sp>
    </p:spTree>
    <p:extLst>
      <p:ext uri="{BB962C8B-B14F-4D97-AF65-F5344CB8AC3E}">
        <p14:creationId xmlns:p14="http://schemas.microsoft.com/office/powerpoint/2010/main" val="252778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6A9AE-A3A5-8E82-22A4-A266F4AEEC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4DBFE6-0F69-3EC3-F993-B763CEF9A8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FB00FF-31C1-12CC-52ED-703EAC4BF88D}"/>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B3C81DF3-0CAA-FB99-B1C5-EBB3B59719A2}"/>
              </a:ext>
            </a:extLst>
          </p:cNvPr>
          <p:cNvSpPr>
            <a:spLocks noGrp="1"/>
          </p:cNvSpPr>
          <p:nvPr>
            <p:ph type="sldNum" sz="quarter" idx="5"/>
          </p:nvPr>
        </p:nvSpPr>
        <p:spPr/>
        <p:txBody>
          <a:bodyPr/>
          <a:lstStyle/>
          <a:p>
            <a:fld id="{A5A423C8-7746-41F7-9934-3CD80FD45550}" type="slidenum">
              <a:rPr lang="en-GB"/>
              <a:t>26</a:t>
            </a:fld>
            <a:endParaRPr lang="en-GB"/>
          </a:p>
        </p:txBody>
      </p:sp>
    </p:spTree>
    <p:extLst>
      <p:ext uri="{BB962C8B-B14F-4D97-AF65-F5344CB8AC3E}">
        <p14:creationId xmlns:p14="http://schemas.microsoft.com/office/powerpoint/2010/main" val="8202313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C1F45-267A-5271-64B1-BCB1347C61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11E561-B1C1-65E5-C365-4FCE566674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DEDA6F-18AE-BC9F-0321-961A77B15EFD}"/>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32088C18-0C05-1233-0AF5-715AE684B6FE}"/>
              </a:ext>
            </a:extLst>
          </p:cNvPr>
          <p:cNvSpPr>
            <a:spLocks noGrp="1"/>
          </p:cNvSpPr>
          <p:nvPr>
            <p:ph type="sldNum" sz="quarter" idx="5"/>
          </p:nvPr>
        </p:nvSpPr>
        <p:spPr/>
        <p:txBody>
          <a:bodyPr/>
          <a:lstStyle/>
          <a:p>
            <a:fld id="{A5A423C8-7746-41F7-9934-3CD80FD45550}" type="slidenum">
              <a:rPr lang="en-GB"/>
              <a:t>28</a:t>
            </a:fld>
            <a:endParaRPr lang="en-GB"/>
          </a:p>
        </p:txBody>
      </p:sp>
    </p:spTree>
    <p:extLst>
      <p:ext uri="{BB962C8B-B14F-4D97-AF65-F5344CB8AC3E}">
        <p14:creationId xmlns:p14="http://schemas.microsoft.com/office/powerpoint/2010/main" val="4219039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A2998-ED39-4B98-CA2E-B968E0A590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98F74F-0238-8CA0-144B-D48053BDB0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3601E7-BDA3-4F0F-63C0-01D4B2A195F9}"/>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E63ECEF0-1728-6A49-BAE2-897BB8168012}"/>
              </a:ext>
            </a:extLst>
          </p:cNvPr>
          <p:cNvSpPr>
            <a:spLocks noGrp="1"/>
          </p:cNvSpPr>
          <p:nvPr>
            <p:ph type="sldNum" sz="quarter" idx="5"/>
          </p:nvPr>
        </p:nvSpPr>
        <p:spPr/>
        <p:txBody>
          <a:bodyPr/>
          <a:lstStyle/>
          <a:p>
            <a:fld id="{A5A423C8-7746-41F7-9934-3CD80FD45550}" type="slidenum">
              <a:rPr lang="en-GB"/>
              <a:t>29</a:t>
            </a:fld>
            <a:endParaRPr lang="en-GB"/>
          </a:p>
        </p:txBody>
      </p:sp>
    </p:spTree>
    <p:extLst>
      <p:ext uri="{BB962C8B-B14F-4D97-AF65-F5344CB8AC3E}">
        <p14:creationId xmlns:p14="http://schemas.microsoft.com/office/powerpoint/2010/main" val="42325820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9D0E0-A704-3EED-DB4C-64917D020D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D1AC28-934A-DB1B-C816-53FE30069C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A73F75-F5AB-716F-4845-EC25299E8E61}"/>
              </a:ext>
            </a:extLst>
          </p:cNvPr>
          <p:cNvSpPr>
            <a:spLocks noGrp="1"/>
          </p:cNvSpPr>
          <p:nvPr>
            <p:ph type="body" idx="1"/>
          </p:nvPr>
        </p:nvSpPr>
        <p:spPr/>
        <p:txBody>
          <a:bodyPr/>
          <a:lstStyle/>
          <a:p>
            <a:r>
              <a:rPr lang="en-US" dirty="0">
                <a:ea typeface="Calibri"/>
                <a:cs typeface="Calibri"/>
              </a:rPr>
              <a:t>Note </a:t>
            </a:r>
            <a:r>
              <a:rPr lang="en-US" dirty="0" err="1">
                <a:ea typeface="Calibri"/>
                <a:cs typeface="Calibri"/>
              </a:rPr>
              <a:t>helen's</a:t>
            </a:r>
            <a:r>
              <a:rPr lang="en-US" dirty="0">
                <a:ea typeface="Calibri"/>
                <a:cs typeface="Calibri"/>
              </a:rPr>
              <a:t> presence</a:t>
            </a:r>
          </a:p>
        </p:txBody>
      </p:sp>
      <p:sp>
        <p:nvSpPr>
          <p:cNvPr id="4" name="Slide Number Placeholder 3">
            <a:extLst>
              <a:ext uri="{FF2B5EF4-FFF2-40B4-BE49-F238E27FC236}">
                <a16:creationId xmlns:a16="http://schemas.microsoft.com/office/drawing/2014/main" id="{E6877AA6-D5FA-F9DA-8788-7CFD76F284F0}"/>
              </a:ext>
            </a:extLst>
          </p:cNvPr>
          <p:cNvSpPr>
            <a:spLocks noGrp="1"/>
          </p:cNvSpPr>
          <p:nvPr>
            <p:ph type="sldNum" sz="quarter" idx="5"/>
          </p:nvPr>
        </p:nvSpPr>
        <p:spPr/>
        <p:txBody>
          <a:bodyPr/>
          <a:lstStyle/>
          <a:p>
            <a:fld id="{A5A423C8-7746-41F7-9934-3CD80FD45550}" type="slidenum">
              <a:rPr lang="en-GB"/>
              <a:t>30</a:t>
            </a:fld>
            <a:endParaRPr lang="en-GB"/>
          </a:p>
        </p:txBody>
      </p:sp>
    </p:spTree>
    <p:extLst>
      <p:ext uri="{BB962C8B-B14F-4D97-AF65-F5344CB8AC3E}">
        <p14:creationId xmlns:p14="http://schemas.microsoft.com/office/powerpoint/2010/main" val="4554117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BE10E-E264-16F5-CB90-F2F1BBA760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971557-2BCB-11AB-785B-1B9777B5F2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989A99-8963-0D4D-8F97-2C28B5A55B1F}"/>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75B96756-EE0A-E956-EDA0-E58BD45606CB}"/>
              </a:ext>
            </a:extLst>
          </p:cNvPr>
          <p:cNvSpPr>
            <a:spLocks noGrp="1"/>
          </p:cNvSpPr>
          <p:nvPr>
            <p:ph type="sldNum" sz="quarter" idx="5"/>
          </p:nvPr>
        </p:nvSpPr>
        <p:spPr/>
        <p:txBody>
          <a:bodyPr/>
          <a:lstStyle/>
          <a:p>
            <a:fld id="{A5A423C8-7746-41F7-9934-3CD80FD45550}" type="slidenum">
              <a:rPr lang="en-GB"/>
              <a:t>31</a:t>
            </a:fld>
            <a:endParaRPr lang="en-GB"/>
          </a:p>
        </p:txBody>
      </p:sp>
    </p:spTree>
    <p:extLst>
      <p:ext uri="{BB962C8B-B14F-4D97-AF65-F5344CB8AC3E}">
        <p14:creationId xmlns:p14="http://schemas.microsoft.com/office/powerpoint/2010/main" val="36555236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EC931-DF7A-C326-4F74-92E48EA67F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96858E-D13D-7A72-4AF7-2BB269514B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137099-D6C6-9ABF-B145-216C334A115C}"/>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0B3BDDD4-9069-E8EF-1133-9B880FE97384}"/>
              </a:ext>
            </a:extLst>
          </p:cNvPr>
          <p:cNvSpPr>
            <a:spLocks noGrp="1"/>
          </p:cNvSpPr>
          <p:nvPr>
            <p:ph type="sldNum" sz="quarter" idx="5"/>
          </p:nvPr>
        </p:nvSpPr>
        <p:spPr/>
        <p:txBody>
          <a:bodyPr/>
          <a:lstStyle/>
          <a:p>
            <a:fld id="{A5A423C8-7746-41F7-9934-3CD80FD45550}" type="slidenum">
              <a:rPr lang="en-GB"/>
              <a:t>32</a:t>
            </a:fld>
            <a:endParaRPr lang="en-GB"/>
          </a:p>
        </p:txBody>
      </p:sp>
    </p:spTree>
    <p:extLst>
      <p:ext uri="{BB962C8B-B14F-4D97-AF65-F5344CB8AC3E}">
        <p14:creationId xmlns:p14="http://schemas.microsoft.com/office/powerpoint/2010/main" val="3025501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F88B3-8C04-C417-B22B-3A91547FDD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44B88-389C-0595-A88A-18F9A9BDAB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0E6D90-CD42-F06F-AFC2-A6D7D42AD81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Note: Remind participants that there may be students with lived experience in the room, to be mindful of their language, and that no one is obliged to disclose their lived experience if they do not wish to do so.</a:t>
            </a:r>
          </a:p>
          <a:p>
            <a:br>
              <a:rPr lang="en-US" dirty="0">
                <a:ea typeface="Calibri"/>
                <a:cs typeface="Calibri"/>
              </a:rPr>
            </a:br>
            <a:r>
              <a:rPr lang="en-US" dirty="0">
                <a:ea typeface="Calibri"/>
                <a:cs typeface="Calibri"/>
              </a:rPr>
              <a:t>Possible impacts of poor record keeping or utilization of data: Gaps stay hidden, support isn’t targeted, progress is harder to measure.</a:t>
            </a:r>
          </a:p>
          <a:p>
            <a:endParaRPr lang="en-US" dirty="0">
              <a:ea typeface="Calibri"/>
              <a:cs typeface="Calibri"/>
            </a:endParaRPr>
          </a:p>
          <a:p>
            <a:r>
              <a:rPr lang="en-US" dirty="0">
                <a:ea typeface="Calibri"/>
                <a:cs typeface="Calibri"/>
              </a:rPr>
              <a:t>Questions to ask university: Are care-experienced and estranged students clearly identified? Do we track who is accessing support like rent guarantor schemes? How often is this data reviewed – and by who? What has changed as a result?</a:t>
            </a:r>
          </a:p>
          <a:p>
            <a:endParaRPr lang="en-US" dirty="0">
              <a:ea typeface="Calibri"/>
              <a:cs typeface="Calibri"/>
            </a:endParaRPr>
          </a:p>
        </p:txBody>
      </p:sp>
      <p:sp>
        <p:nvSpPr>
          <p:cNvPr id="4" name="Slide Number Placeholder 3">
            <a:extLst>
              <a:ext uri="{FF2B5EF4-FFF2-40B4-BE49-F238E27FC236}">
                <a16:creationId xmlns:a16="http://schemas.microsoft.com/office/drawing/2014/main" id="{EDDB344E-05D7-F757-6595-370FF99FA38C}"/>
              </a:ext>
            </a:extLst>
          </p:cNvPr>
          <p:cNvSpPr>
            <a:spLocks noGrp="1"/>
          </p:cNvSpPr>
          <p:nvPr>
            <p:ph type="sldNum" sz="quarter" idx="5"/>
          </p:nvPr>
        </p:nvSpPr>
        <p:spPr/>
        <p:txBody>
          <a:bodyPr/>
          <a:lstStyle/>
          <a:p>
            <a:fld id="{A5A423C8-7746-41F7-9934-3CD80FD45550}" type="slidenum">
              <a:rPr lang="en-GB"/>
              <a:t>33</a:t>
            </a:fld>
            <a:endParaRPr lang="en-GB"/>
          </a:p>
        </p:txBody>
      </p:sp>
    </p:spTree>
    <p:extLst>
      <p:ext uri="{BB962C8B-B14F-4D97-AF65-F5344CB8AC3E}">
        <p14:creationId xmlns:p14="http://schemas.microsoft.com/office/powerpoint/2010/main" val="40852068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AE736-933F-D8FD-F252-0BF67A9C8D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4178B1-9DD1-67AB-8F7D-A1B520F581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1E9E7-B41E-E7EC-E6AB-382ADD2DB779}"/>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AD706513-5216-9F43-60A4-545FC481CAE1}"/>
              </a:ext>
            </a:extLst>
          </p:cNvPr>
          <p:cNvSpPr>
            <a:spLocks noGrp="1"/>
          </p:cNvSpPr>
          <p:nvPr>
            <p:ph type="sldNum" sz="quarter" idx="5"/>
          </p:nvPr>
        </p:nvSpPr>
        <p:spPr/>
        <p:txBody>
          <a:bodyPr/>
          <a:lstStyle/>
          <a:p>
            <a:fld id="{A5A423C8-7746-41F7-9934-3CD80FD45550}" type="slidenum">
              <a:rPr lang="en-GB"/>
              <a:t>34</a:t>
            </a:fld>
            <a:endParaRPr lang="en-GB"/>
          </a:p>
        </p:txBody>
      </p:sp>
    </p:spTree>
    <p:extLst>
      <p:ext uri="{BB962C8B-B14F-4D97-AF65-F5344CB8AC3E}">
        <p14:creationId xmlns:p14="http://schemas.microsoft.com/office/powerpoint/2010/main" val="37211425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FB55C-DD6C-ABC7-1DD4-C436018453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C4C49F-ED84-D99F-85E9-28411FB12E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13650D-7342-2462-9BDB-7600A370C192}"/>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CFEA88CA-4484-840D-183C-ACED54A157FB}"/>
              </a:ext>
            </a:extLst>
          </p:cNvPr>
          <p:cNvSpPr>
            <a:spLocks noGrp="1"/>
          </p:cNvSpPr>
          <p:nvPr>
            <p:ph type="sldNum" sz="quarter" idx="5"/>
          </p:nvPr>
        </p:nvSpPr>
        <p:spPr/>
        <p:txBody>
          <a:bodyPr/>
          <a:lstStyle/>
          <a:p>
            <a:fld id="{A5A423C8-7746-41F7-9934-3CD80FD45550}" type="slidenum">
              <a:rPr lang="en-GB"/>
              <a:t>36</a:t>
            </a:fld>
            <a:endParaRPr lang="en-GB"/>
          </a:p>
        </p:txBody>
      </p:sp>
    </p:spTree>
    <p:extLst>
      <p:ext uri="{BB962C8B-B14F-4D97-AF65-F5344CB8AC3E}">
        <p14:creationId xmlns:p14="http://schemas.microsoft.com/office/powerpoint/2010/main" val="3296418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B2173-FE9F-CC2D-2715-349BB51228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F18697-7687-C3DF-4458-16036203D0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F622B5-BD63-6534-EBEA-87E38E89B68A}"/>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598B18AB-16A9-0C93-0EC9-39039C1FB87A}"/>
              </a:ext>
            </a:extLst>
          </p:cNvPr>
          <p:cNvSpPr>
            <a:spLocks noGrp="1"/>
          </p:cNvSpPr>
          <p:nvPr>
            <p:ph type="sldNum" sz="quarter" idx="5"/>
          </p:nvPr>
        </p:nvSpPr>
        <p:spPr/>
        <p:txBody>
          <a:bodyPr/>
          <a:lstStyle/>
          <a:p>
            <a:fld id="{A5A423C8-7746-41F7-9934-3CD80FD45550}" type="slidenum">
              <a:rPr lang="en-GB"/>
              <a:t>37</a:t>
            </a:fld>
            <a:endParaRPr lang="en-GB"/>
          </a:p>
        </p:txBody>
      </p:sp>
    </p:spTree>
    <p:extLst>
      <p:ext uri="{BB962C8B-B14F-4D97-AF65-F5344CB8AC3E}">
        <p14:creationId xmlns:p14="http://schemas.microsoft.com/office/powerpoint/2010/main" val="20380057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7357D-8B0C-7380-F1A8-0C9718326D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6C4CF1-4DF6-945C-BC07-0FAE9F502C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1E0411-4905-7CF1-FAA5-AA97DBC740E1}"/>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8693527D-C307-2A65-EC91-779CF5E7576B}"/>
              </a:ext>
            </a:extLst>
          </p:cNvPr>
          <p:cNvSpPr>
            <a:spLocks noGrp="1"/>
          </p:cNvSpPr>
          <p:nvPr>
            <p:ph type="sldNum" sz="quarter" idx="5"/>
          </p:nvPr>
        </p:nvSpPr>
        <p:spPr/>
        <p:txBody>
          <a:bodyPr/>
          <a:lstStyle/>
          <a:p>
            <a:fld id="{A5A423C8-7746-41F7-9934-3CD80FD45550}" type="slidenum">
              <a:rPr lang="en-GB"/>
              <a:t>38</a:t>
            </a:fld>
            <a:endParaRPr lang="en-GB"/>
          </a:p>
        </p:txBody>
      </p:sp>
    </p:spTree>
    <p:extLst>
      <p:ext uri="{BB962C8B-B14F-4D97-AF65-F5344CB8AC3E}">
        <p14:creationId xmlns:p14="http://schemas.microsoft.com/office/powerpoint/2010/main" val="39277746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274C7-A04E-1935-1168-85289B2897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61F274-9ABA-A737-35D4-BFF27CCDB9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C2F93C-A67F-1212-17C9-F50DC2226BC6}"/>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5C0C31F3-DE81-FD37-87AA-64154B796573}"/>
              </a:ext>
            </a:extLst>
          </p:cNvPr>
          <p:cNvSpPr>
            <a:spLocks noGrp="1"/>
          </p:cNvSpPr>
          <p:nvPr>
            <p:ph type="sldNum" sz="quarter" idx="5"/>
          </p:nvPr>
        </p:nvSpPr>
        <p:spPr/>
        <p:txBody>
          <a:bodyPr/>
          <a:lstStyle/>
          <a:p>
            <a:fld id="{A5A423C8-7746-41F7-9934-3CD80FD45550}" type="slidenum">
              <a:rPr lang="en-GB"/>
              <a:t>39</a:t>
            </a:fld>
            <a:endParaRPr lang="en-GB"/>
          </a:p>
        </p:txBody>
      </p:sp>
    </p:spTree>
    <p:extLst>
      <p:ext uri="{BB962C8B-B14F-4D97-AF65-F5344CB8AC3E}">
        <p14:creationId xmlns:p14="http://schemas.microsoft.com/office/powerpoint/2010/main" val="35811763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6C6BF-27BD-0F80-E78B-18CF38B72A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41F86D-3694-BD93-C867-AC8467FA86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94E47E-0068-1012-5783-253AC4F84A1A}"/>
              </a:ext>
            </a:extLst>
          </p:cNvPr>
          <p:cNvSpPr>
            <a:spLocks noGrp="1"/>
          </p:cNvSpPr>
          <p:nvPr>
            <p:ph type="body" idx="1"/>
          </p:nvPr>
        </p:nvSpPr>
        <p:spPr/>
        <p:txBody>
          <a:bodyPr/>
          <a:lstStyle/>
          <a:p>
            <a:r>
              <a:rPr lang="en-US" dirty="0">
                <a:ea typeface="Calibri"/>
                <a:cs typeface="Calibri"/>
              </a:rPr>
              <a:t>Note </a:t>
            </a:r>
            <a:r>
              <a:rPr lang="en-US" dirty="0" err="1">
                <a:ea typeface="Calibri"/>
                <a:cs typeface="Calibri"/>
              </a:rPr>
              <a:t>helen's</a:t>
            </a:r>
            <a:r>
              <a:rPr lang="en-US" dirty="0">
                <a:ea typeface="Calibri"/>
                <a:cs typeface="Calibri"/>
              </a:rPr>
              <a:t> presence</a:t>
            </a:r>
          </a:p>
        </p:txBody>
      </p:sp>
      <p:sp>
        <p:nvSpPr>
          <p:cNvPr id="4" name="Slide Number Placeholder 3">
            <a:extLst>
              <a:ext uri="{FF2B5EF4-FFF2-40B4-BE49-F238E27FC236}">
                <a16:creationId xmlns:a16="http://schemas.microsoft.com/office/drawing/2014/main" id="{425F117B-E35A-459E-EE3E-7B6C59041029}"/>
              </a:ext>
            </a:extLst>
          </p:cNvPr>
          <p:cNvSpPr>
            <a:spLocks noGrp="1"/>
          </p:cNvSpPr>
          <p:nvPr>
            <p:ph type="sldNum" sz="quarter" idx="5"/>
          </p:nvPr>
        </p:nvSpPr>
        <p:spPr/>
        <p:txBody>
          <a:bodyPr/>
          <a:lstStyle/>
          <a:p>
            <a:fld id="{A5A423C8-7746-41F7-9934-3CD80FD45550}" type="slidenum">
              <a:rPr lang="en-GB"/>
              <a:t>40</a:t>
            </a:fld>
            <a:endParaRPr lang="en-GB"/>
          </a:p>
        </p:txBody>
      </p:sp>
    </p:spTree>
    <p:extLst>
      <p:ext uri="{BB962C8B-B14F-4D97-AF65-F5344CB8AC3E}">
        <p14:creationId xmlns:p14="http://schemas.microsoft.com/office/powerpoint/2010/main" val="10517969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03FDF-7A0C-C6FD-9605-1D030E08AC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BBE755-78C9-0269-BFF0-FBBF9E7A8F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4A387B-9C9C-B169-8B1B-33B3ED03A9B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Note: Remind participants that there may be students with lived experience in the room, to be mindful of their language, and that no one is obliged to disclose their lived experience if they do not wish to do so.</a:t>
            </a:r>
          </a:p>
          <a:p>
            <a:br>
              <a:rPr lang="en-US" dirty="0">
                <a:ea typeface="Calibri"/>
                <a:cs typeface="Calibri"/>
              </a:rPr>
            </a:br>
            <a:r>
              <a:rPr lang="en-US" dirty="0">
                <a:ea typeface="Calibri"/>
                <a:cs typeface="Calibri"/>
              </a:rPr>
              <a:t>Possible impacts of rent guarantor barrier: being rejected from accommodation, paying more for limited alternatives, increased risk of unsafe or unstable housing, barriers to moving into housing at all.</a:t>
            </a:r>
          </a:p>
          <a:p>
            <a:endParaRPr lang="en-US" dirty="0">
              <a:ea typeface="Calibri"/>
              <a:cs typeface="Calibri"/>
            </a:endParaRPr>
          </a:p>
          <a:p>
            <a:r>
              <a:rPr lang="en-US" dirty="0">
                <a:ea typeface="Calibri"/>
                <a:cs typeface="Calibri"/>
              </a:rPr>
              <a:t>Questions to ask university: Do we require a rent guarantor for university halls? Do we offer a rent guarantor scheme? Who can access it, who can’t, and for what types of housing? Do students know about it early enough and does it have a cost? What happens if care-experienced or estranged students don’t meet the criteria?</a:t>
            </a:r>
          </a:p>
        </p:txBody>
      </p:sp>
      <p:sp>
        <p:nvSpPr>
          <p:cNvPr id="4" name="Slide Number Placeholder 3">
            <a:extLst>
              <a:ext uri="{FF2B5EF4-FFF2-40B4-BE49-F238E27FC236}">
                <a16:creationId xmlns:a16="http://schemas.microsoft.com/office/drawing/2014/main" id="{70048BE5-322A-BE29-B41A-36253FBFB6EA}"/>
              </a:ext>
            </a:extLst>
          </p:cNvPr>
          <p:cNvSpPr>
            <a:spLocks noGrp="1"/>
          </p:cNvSpPr>
          <p:nvPr>
            <p:ph type="sldNum" sz="quarter" idx="5"/>
          </p:nvPr>
        </p:nvSpPr>
        <p:spPr/>
        <p:txBody>
          <a:bodyPr/>
          <a:lstStyle/>
          <a:p>
            <a:fld id="{A5A423C8-7746-41F7-9934-3CD80FD45550}" type="slidenum">
              <a:rPr lang="en-GB"/>
              <a:t>41</a:t>
            </a:fld>
            <a:endParaRPr lang="en-GB"/>
          </a:p>
        </p:txBody>
      </p:sp>
    </p:spTree>
    <p:extLst>
      <p:ext uri="{BB962C8B-B14F-4D97-AF65-F5344CB8AC3E}">
        <p14:creationId xmlns:p14="http://schemas.microsoft.com/office/powerpoint/2010/main" val="36925587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5132C-5FAE-F36C-F966-D6B2671D63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D7EA1F-F595-0FEA-1A09-54D293EBA5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3997CC-34F4-997F-054E-EB0E89A84CAF}"/>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90B4450E-0517-1569-9212-E3270310BCC0}"/>
              </a:ext>
            </a:extLst>
          </p:cNvPr>
          <p:cNvSpPr>
            <a:spLocks noGrp="1"/>
          </p:cNvSpPr>
          <p:nvPr>
            <p:ph type="sldNum" sz="quarter" idx="5"/>
          </p:nvPr>
        </p:nvSpPr>
        <p:spPr/>
        <p:txBody>
          <a:bodyPr/>
          <a:lstStyle/>
          <a:p>
            <a:fld id="{A5A423C8-7746-41F7-9934-3CD80FD45550}" type="slidenum">
              <a:rPr lang="en-GB"/>
              <a:t>42</a:t>
            </a:fld>
            <a:endParaRPr lang="en-GB"/>
          </a:p>
        </p:txBody>
      </p:sp>
    </p:spTree>
    <p:extLst>
      <p:ext uri="{BB962C8B-B14F-4D97-AF65-F5344CB8AC3E}">
        <p14:creationId xmlns:p14="http://schemas.microsoft.com/office/powerpoint/2010/main" val="15053813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41135-A4ED-14CB-AC01-004EC4B062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DD530B-710E-1753-708F-A3E46E117E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C10119-385D-0456-EF97-CF97BE7F5034}"/>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7E232E58-F455-744D-120C-A32259F35A32}"/>
              </a:ext>
            </a:extLst>
          </p:cNvPr>
          <p:cNvSpPr>
            <a:spLocks noGrp="1"/>
          </p:cNvSpPr>
          <p:nvPr>
            <p:ph type="sldNum" sz="quarter" idx="5"/>
          </p:nvPr>
        </p:nvSpPr>
        <p:spPr/>
        <p:txBody>
          <a:bodyPr/>
          <a:lstStyle/>
          <a:p>
            <a:fld id="{A5A423C8-7746-41F7-9934-3CD80FD45550}" type="slidenum">
              <a:rPr lang="en-GB"/>
              <a:t>44</a:t>
            </a:fld>
            <a:endParaRPr lang="en-GB"/>
          </a:p>
        </p:txBody>
      </p:sp>
    </p:spTree>
    <p:extLst>
      <p:ext uri="{BB962C8B-B14F-4D97-AF65-F5344CB8AC3E}">
        <p14:creationId xmlns:p14="http://schemas.microsoft.com/office/powerpoint/2010/main" val="13837154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2E282-2426-6CBD-1F42-A75CB2823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756513-24A0-8EBA-D0B8-7683182E38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956980-4548-1339-78D1-CBBE36CF8BF0}"/>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3CBAD133-F0FE-37BA-F1F4-9909EC5B5AB4}"/>
              </a:ext>
            </a:extLst>
          </p:cNvPr>
          <p:cNvSpPr>
            <a:spLocks noGrp="1"/>
          </p:cNvSpPr>
          <p:nvPr>
            <p:ph type="sldNum" sz="quarter" idx="5"/>
          </p:nvPr>
        </p:nvSpPr>
        <p:spPr/>
        <p:txBody>
          <a:bodyPr/>
          <a:lstStyle/>
          <a:p>
            <a:fld id="{A5A423C8-7746-41F7-9934-3CD80FD45550}" type="slidenum">
              <a:rPr lang="en-GB"/>
              <a:t>45</a:t>
            </a:fld>
            <a:endParaRPr lang="en-GB"/>
          </a:p>
        </p:txBody>
      </p:sp>
    </p:spTree>
    <p:extLst>
      <p:ext uri="{BB962C8B-B14F-4D97-AF65-F5344CB8AC3E}">
        <p14:creationId xmlns:p14="http://schemas.microsoft.com/office/powerpoint/2010/main" val="26732576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00CE7-206F-70F6-C5B0-874C40BE2D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27884B-FBBB-5646-4B66-218AB192D4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D3BBE5-808D-8286-BE74-D7CD3FEFAA54}"/>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6257FBFE-FADF-C3D4-3983-3562E951C1B2}"/>
              </a:ext>
            </a:extLst>
          </p:cNvPr>
          <p:cNvSpPr>
            <a:spLocks noGrp="1"/>
          </p:cNvSpPr>
          <p:nvPr>
            <p:ph type="sldNum" sz="quarter" idx="5"/>
          </p:nvPr>
        </p:nvSpPr>
        <p:spPr/>
        <p:txBody>
          <a:bodyPr/>
          <a:lstStyle/>
          <a:p>
            <a:fld id="{A5A423C8-7746-41F7-9934-3CD80FD45550}" type="slidenum">
              <a:rPr lang="en-GB"/>
              <a:t>46</a:t>
            </a:fld>
            <a:endParaRPr lang="en-GB"/>
          </a:p>
        </p:txBody>
      </p:sp>
    </p:spTree>
    <p:extLst>
      <p:ext uri="{BB962C8B-B14F-4D97-AF65-F5344CB8AC3E}">
        <p14:creationId xmlns:p14="http://schemas.microsoft.com/office/powerpoint/2010/main" val="1655836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7F50E-8519-D950-144F-B1D9EA5619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CE6A7C-03F5-9361-D6D5-DCC0E7B0DD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70B2BF-04E0-D9F9-8705-2C806810A7BB}"/>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61DE8827-7B93-6D3C-9B32-A99F730B2DD5}"/>
              </a:ext>
            </a:extLst>
          </p:cNvPr>
          <p:cNvSpPr>
            <a:spLocks noGrp="1"/>
          </p:cNvSpPr>
          <p:nvPr>
            <p:ph type="sldNum" sz="quarter" idx="5"/>
          </p:nvPr>
        </p:nvSpPr>
        <p:spPr/>
        <p:txBody>
          <a:bodyPr/>
          <a:lstStyle/>
          <a:p>
            <a:fld id="{A5A423C8-7746-41F7-9934-3CD80FD45550}" type="slidenum">
              <a:rPr lang="en-GB"/>
              <a:t>47</a:t>
            </a:fld>
            <a:endParaRPr lang="en-GB"/>
          </a:p>
        </p:txBody>
      </p:sp>
    </p:spTree>
    <p:extLst>
      <p:ext uri="{BB962C8B-B14F-4D97-AF65-F5344CB8AC3E}">
        <p14:creationId xmlns:p14="http://schemas.microsoft.com/office/powerpoint/2010/main" val="40771260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AE393-7DD3-1A66-BCF8-86859F5EEC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7BB1C2-4B6D-DD28-CCA4-CD4B1C0A70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CE6675-E70B-9B07-F29F-E88F8E37DE55}"/>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877CE5EC-00CA-D817-BFED-45EADD8A4B8C}"/>
              </a:ext>
            </a:extLst>
          </p:cNvPr>
          <p:cNvSpPr>
            <a:spLocks noGrp="1"/>
          </p:cNvSpPr>
          <p:nvPr>
            <p:ph type="sldNum" sz="quarter" idx="5"/>
          </p:nvPr>
        </p:nvSpPr>
        <p:spPr/>
        <p:txBody>
          <a:bodyPr/>
          <a:lstStyle/>
          <a:p>
            <a:fld id="{A5A423C8-7746-41F7-9934-3CD80FD45550}" type="slidenum">
              <a:rPr lang="en-GB"/>
              <a:t>48</a:t>
            </a:fld>
            <a:endParaRPr lang="en-GB"/>
          </a:p>
        </p:txBody>
      </p:sp>
    </p:spTree>
    <p:extLst>
      <p:ext uri="{BB962C8B-B14F-4D97-AF65-F5344CB8AC3E}">
        <p14:creationId xmlns:p14="http://schemas.microsoft.com/office/powerpoint/2010/main" val="20765389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3691E-0370-00E4-4E8A-B44BBC4821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846230-4958-42E8-38E7-BAF73CA783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B80F8B-FAF4-2F8D-9C2E-F20E7E27328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Note: Remind participants that there may be students with lived experience in the room, to be mindful of their language, and that no one is obliged to disclose their lived experience if they do not wish to do so.</a:t>
            </a:r>
          </a:p>
          <a:p>
            <a:br>
              <a:rPr lang="en-US" dirty="0">
                <a:ea typeface="Calibri"/>
                <a:cs typeface="Calibri"/>
              </a:rPr>
            </a:br>
            <a:r>
              <a:rPr lang="en-US" dirty="0">
                <a:ea typeface="Calibri"/>
                <a:cs typeface="Calibri"/>
              </a:rPr>
              <a:t>Possible impacts lack of support: Impact on confidence, sense of belonging and welcome, ability to settle in and focus</a:t>
            </a:r>
          </a:p>
          <a:p>
            <a:endParaRPr lang="en-US" dirty="0">
              <a:ea typeface="Calibri"/>
              <a:cs typeface="Calibri"/>
            </a:endParaRPr>
          </a:p>
          <a:p>
            <a:r>
              <a:rPr lang="en-US" dirty="0">
                <a:ea typeface="Calibri"/>
                <a:cs typeface="Calibri"/>
              </a:rPr>
              <a:t>Questions to ask university: Can students access accommodation as early as they need it? What services exist specifically for those arriving without a safety net? How are potential barriers avoided in the first weeks? Are services working together – or in silos?</a:t>
            </a:r>
          </a:p>
          <a:p>
            <a:endParaRPr lang="en-US" dirty="0">
              <a:ea typeface="Calibri"/>
              <a:cs typeface="Calibri"/>
            </a:endParaRPr>
          </a:p>
        </p:txBody>
      </p:sp>
      <p:sp>
        <p:nvSpPr>
          <p:cNvPr id="4" name="Slide Number Placeholder 3">
            <a:extLst>
              <a:ext uri="{FF2B5EF4-FFF2-40B4-BE49-F238E27FC236}">
                <a16:creationId xmlns:a16="http://schemas.microsoft.com/office/drawing/2014/main" id="{72D90736-8CAC-A98F-1728-2276D050F5CB}"/>
              </a:ext>
            </a:extLst>
          </p:cNvPr>
          <p:cNvSpPr>
            <a:spLocks noGrp="1"/>
          </p:cNvSpPr>
          <p:nvPr>
            <p:ph type="sldNum" sz="quarter" idx="5"/>
          </p:nvPr>
        </p:nvSpPr>
        <p:spPr/>
        <p:txBody>
          <a:bodyPr/>
          <a:lstStyle/>
          <a:p>
            <a:fld id="{A5A423C8-7746-41F7-9934-3CD80FD45550}" type="slidenum">
              <a:rPr lang="en-GB"/>
              <a:t>49</a:t>
            </a:fld>
            <a:endParaRPr lang="en-GB"/>
          </a:p>
        </p:txBody>
      </p:sp>
    </p:spTree>
    <p:extLst>
      <p:ext uri="{BB962C8B-B14F-4D97-AF65-F5344CB8AC3E}">
        <p14:creationId xmlns:p14="http://schemas.microsoft.com/office/powerpoint/2010/main" val="17491660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2ED7A-C69D-B992-0C98-1264E2CD42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340C3B-4032-582D-70BE-567C02BAD6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1ADFF7-CF46-469B-5AC2-B11301BFED43}"/>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8EDC9F70-3982-35C8-D043-443974CB3C26}"/>
              </a:ext>
            </a:extLst>
          </p:cNvPr>
          <p:cNvSpPr>
            <a:spLocks noGrp="1"/>
          </p:cNvSpPr>
          <p:nvPr>
            <p:ph type="sldNum" sz="quarter" idx="5"/>
          </p:nvPr>
        </p:nvSpPr>
        <p:spPr/>
        <p:txBody>
          <a:bodyPr/>
          <a:lstStyle/>
          <a:p>
            <a:fld id="{A5A423C8-7746-41F7-9934-3CD80FD45550}" type="slidenum">
              <a:rPr lang="en-GB"/>
              <a:t>50</a:t>
            </a:fld>
            <a:endParaRPr lang="en-GB"/>
          </a:p>
        </p:txBody>
      </p:sp>
    </p:spTree>
    <p:extLst>
      <p:ext uri="{BB962C8B-B14F-4D97-AF65-F5344CB8AC3E}">
        <p14:creationId xmlns:p14="http://schemas.microsoft.com/office/powerpoint/2010/main" val="28039199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0B79A-B928-A8A6-B9B6-A089DEF420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CDD622-0C98-C3E5-6853-A69A98D31D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32D8B-FB1A-36A6-274C-7B0FF57D0565}"/>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AD185AC1-4A66-CE69-F9DF-04BDC51C9638}"/>
              </a:ext>
            </a:extLst>
          </p:cNvPr>
          <p:cNvSpPr>
            <a:spLocks noGrp="1"/>
          </p:cNvSpPr>
          <p:nvPr>
            <p:ph type="sldNum" sz="quarter" idx="5"/>
          </p:nvPr>
        </p:nvSpPr>
        <p:spPr/>
        <p:txBody>
          <a:bodyPr/>
          <a:lstStyle/>
          <a:p>
            <a:fld id="{A5A423C8-7746-41F7-9934-3CD80FD45550}" type="slidenum">
              <a:rPr lang="en-GB"/>
              <a:t>52</a:t>
            </a:fld>
            <a:endParaRPr lang="en-GB"/>
          </a:p>
        </p:txBody>
      </p:sp>
    </p:spTree>
    <p:extLst>
      <p:ext uri="{BB962C8B-B14F-4D97-AF65-F5344CB8AC3E}">
        <p14:creationId xmlns:p14="http://schemas.microsoft.com/office/powerpoint/2010/main" val="7117232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0570D-4017-2474-A7F7-A9F3F99EEB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845718-56B2-CAB5-C9BF-E435B1525F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E6F069-73E0-BB23-B61C-DF84F71009BE}"/>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9EA3B423-9E4D-E5E6-FBC2-3CD3320DC0C6}"/>
              </a:ext>
            </a:extLst>
          </p:cNvPr>
          <p:cNvSpPr>
            <a:spLocks noGrp="1"/>
          </p:cNvSpPr>
          <p:nvPr>
            <p:ph type="sldNum" sz="quarter" idx="5"/>
          </p:nvPr>
        </p:nvSpPr>
        <p:spPr/>
        <p:txBody>
          <a:bodyPr/>
          <a:lstStyle/>
          <a:p>
            <a:fld id="{A5A423C8-7746-41F7-9934-3CD80FD45550}" type="slidenum">
              <a:rPr lang="en-GB"/>
              <a:t>53</a:t>
            </a:fld>
            <a:endParaRPr lang="en-GB"/>
          </a:p>
        </p:txBody>
      </p:sp>
    </p:spTree>
    <p:extLst>
      <p:ext uri="{BB962C8B-B14F-4D97-AF65-F5344CB8AC3E}">
        <p14:creationId xmlns:p14="http://schemas.microsoft.com/office/powerpoint/2010/main" val="17706167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B2C02-10E6-9DED-5F54-4B584CCEC6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67E5DD-C58B-E4E7-D07F-28BC37DA8E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9529DA-B09B-C0B3-9A06-B23CF2AA532C}"/>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F5840992-AFE2-F4F3-DD09-C4B90F8B5C11}"/>
              </a:ext>
            </a:extLst>
          </p:cNvPr>
          <p:cNvSpPr>
            <a:spLocks noGrp="1"/>
          </p:cNvSpPr>
          <p:nvPr>
            <p:ph type="sldNum" sz="quarter" idx="5"/>
          </p:nvPr>
        </p:nvSpPr>
        <p:spPr/>
        <p:txBody>
          <a:bodyPr/>
          <a:lstStyle/>
          <a:p>
            <a:fld id="{A5A423C8-7746-41F7-9934-3CD80FD45550}" type="slidenum">
              <a:rPr lang="en-GB"/>
              <a:t>54</a:t>
            </a:fld>
            <a:endParaRPr lang="en-GB"/>
          </a:p>
        </p:txBody>
      </p:sp>
    </p:spTree>
    <p:extLst>
      <p:ext uri="{BB962C8B-B14F-4D97-AF65-F5344CB8AC3E}">
        <p14:creationId xmlns:p14="http://schemas.microsoft.com/office/powerpoint/2010/main" val="8988293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E62F9-A888-F1D7-83CA-6A0BDA681A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B6F39C-BB28-AEF8-E6BF-74B4D64C9E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D0CF5C-6902-9529-AB93-9982ED30E15E}"/>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5D33503F-586F-9AE8-232D-5AF4AA31452D}"/>
              </a:ext>
            </a:extLst>
          </p:cNvPr>
          <p:cNvSpPr>
            <a:spLocks noGrp="1"/>
          </p:cNvSpPr>
          <p:nvPr>
            <p:ph type="sldNum" sz="quarter" idx="5"/>
          </p:nvPr>
        </p:nvSpPr>
        <p:spPr/>
        <p:txBody>
          <a:bodyPr/>
          <a:lstStyle/>
          <a:p>
            <a:fld id="{A5A423C8-7746-41F7-9934-3CD80FD45550}" type="slidenum">
              <a:rPr lang="en-GB"/>
              <a:t>55</a:t>
            </a:fld>
            <a:endParaRPr lang="en-GB"/>
          </a:p>
        </p:txBody>
      </p:sp>
    </p:spTree>
    <p:extLst>
      <p:ext uri="{BB962C8B-B14F-4D97-AF65-F5344CB8AC3E}">
        <p14:creationId xmlns:p14="http://schemas.microsoft.com/office/powerpoint/2010/main" val="41331375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ECC99-D065-AFB7-D257-512BE5CE42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22CC6F-B19B-537F-FC05-7092D88559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32ABB3-D719-72DE-F36C-8E62F87EC0A5}"/>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6758ED24-FB1B-EBF9-A5FD-54919825E0CB}"/>
              </a:ext>
            </a:extLst>
          </p:cNvPr>
          <p:cNvSpPr>
            <a:spLocks noGrp="1"/>
          </p:cNvSpPr>
          <p:nvPr>
            <p:ph type="sldNum" sz="quarter" idx="5"/>
          </p:nvPr>
        </p:nvSpPr>
        <p:spPr/>
        <p:txBody>
          <a:bodyPr/>
          <a:lstStyle/>
          <a:p>
            <a:fld id="{A5A423C8-7746-41F7-9934-3CD80FD45550}" type="slidenum">
              <a:rPr lang="en-GB"/>
              <a:t>56</a:t>
            </a:fld>
            <a:endParaRPr lang="en-GB"/>
          </a:p>
        </p:txBody>
      </p:sp>
    </p:spTree>
    <p:extLst>
      <p:ext uri="{BB962C8B-B14F-4D97-AF65-F5344CB8AC3E}">
        <p14:creationId xmlns:p14="http://schemas.microsoft.com/office/powerpoint/2010/main" val="15977284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5A057-6D94-00FF-6E5B-B75A0BAB2B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06E507-4E2B-3B25-121F-5ADE33A3E1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638377-A55F-AD2C-3581-E116986EF609}"/>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604B65B9-D962-AD6F-55AF-D3A035A8B106}"/>
              </a:ext>
            </a:extLst>
          </p:cNvPr>
          <p:cNvSpPr>
            <a:spLocks noGrp="1"/>
          </p:cNvSpPr>
          <p:nvPr>
            <p:ph type="sldNum" sz="quarter" idx="5"/>
          </p:nvPr>
        </p:nvSpPr>
        <p:spPr/>
        <p:txBody>
          <a:bodyPr/>
          <a:lstStyle/>
          <a:p>
            <a:fld id="{A5A423C8-7746-41F7-9934-3CD80FD45550}" type="slidenum">
              <a:rPr lang="en-GB"/>
              <a:t>57</a:t>
            </a:fld>
            <a:endParaRPr lang="en-GB"/>
          </a:p>
        </p:txBody>
      </p:sp>
    </p:spTree>
    <p:extLst>
      <p:ext uri="{BB962C8B-B14F-4D97-AF65-F5344CB8AC3E}">
        <p14:creationId xmlns:p14="http://schemas.microsoft.com/office/powerpoint/2010/main" val="31055261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4B1B4-4B80-4C27-6D67-B7436BF475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D5EE14-BE50-58A0-8937-F16F693D00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97C1EB-B341-D54F-1D1B-E9478E3A1DF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Note: Remind participants that there may be students with lived experience in the room, to be mindful of their language, and that no one is obliged to disclose their lived experience if they do not wish to do so.</a:t>
            </a:r>
          </a:p>
          <a:p>
            <a:br>
              <a:rPr lang="en-US" dirty="0">
                <a:ea typeface="Calibri"/>
                <a:cs typeface="Calibri"/>
              </a:rPr>
            </a:br>
            <a:r>
              <a:rPr lang="en-US" dirty="0">
                <a:ea typeface="Calibri"/>
                <a:cs typeface="Calibri"/>
              </a:rPr>
              <a:t>Possible impacts lack of a sense of community or belonging: loneliness during breaks, lower participation in life beyond the lecture hall, a sense of stigma or shame, limited networks to turn to for support</a:t>
            </a:r>
          </a:p>
          <a:p>
            <a:endParaRPr lang="en-US" dirty="0">
              <a:ea typeface="Calibri"/>
              <a:cs typeface="Calibri"/>
            </a:endParaRPr>
          </a:p>
          <a:p>
            <a:r>
              <a:rPr lang="en-US" dirty="0">
                <a:ea typeface="Calibri"/>
                <a:cs typeface="Calibri"/>
              </a:rPr>
              <a:t>Questions to ask university: How are care-experienced and estranged students support to build connections? Does this include information and opportunity for connections where they live? Is there a care-experienced and estranged students network, society, or community space? What happens during holiday periods when campus slows down? Are students aware of communities like All of Us? Who is responsible for fostering opportunities and connection? How are students shaping community activity themselves and how can this be amplified?</a:t>
            </a:r>
          </a:p>
          <a:p>
            <a:endParaRPr lang="en-US" dirty="0">
              <a:ea typeface="Calibri"/>
              <a:cs typeface="Calibri"/>
            </a:endParaRPr>
          </a:p>
        </p:txBody>
      </p:sp>
      <p:sp>
        <p:nvSpPr>
          <p:cNvPr id="4" name="Slide Number Placeholder 3">
            <a:extLst>
              <a:ext uri="{FF2B5EF4-FFF2-40B4-BE49-F238E27FC236}">
                <a16:creationId xmlns:a16="http://schemas.microsoft.com/office/drawing/2014/main" id="{BCF46443-6BC4-385C-CCF3-DF2DFCBD149E}"/>
              </a:ext>
            </a:extLst>
          </p:cNvPr>
          <p:cNvSpPr>
            <a:spLocks noGrp="1"/>
          </p:cNvSpPr>
          <p:nvPr>
            <p:ph type="sldNum" sz="quarter" idx="5"/>
          </p:nvPr>
        </p:nvSpPr>
        <p:spPr/>
        <p:txBody>
          <a:bodyPr/>
          <a:lstStyle/>
          <a:p>
            <a:fld id="{A5A423C8-7746-41F7-9934-3CD80FD45550}" type="slidenum">
              <a:rPr lang="en-GB"/>
              <a:t>58</a:t>
            </a:fld>
            <a:endParaRPr lang="en-GB"/>
          </a:p>
        </p:txBody>
      </p:sp>
    </p:spTree>
    <p:extLst>
      <p:ext uri="{BB962C8B-B14F-4D97-AF65-F5344CB8AC3E}">
        <p14:creationId xmlns:p14="http://schemas.microsoft.com/office/powerpoint/2010/main" val="1925545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E087E-CE36-1093-BD67-3A12D473AF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440D6E-E284-17FB-E380-1A809FBEAA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28925D-4D8A-B010-2A7B-9CEAB037E7A8}"/>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62C49A66-A71D-3363-0444-E0C6E4023183}"/>
              </a:ext>
            </a:extLst>
          </p:cNvPr>
          <p:cNvSpPr>
            <a:spLocks noGrp="1"/>
          </p:cNvSpPr>
          <p:nvPr>
            <p:ph type="sldNum" sz="quarter" idx="5"/>
          </p:nvPr>
        </p:nvSpPr>
        <p:spPr/>
        <p:txBody>
          <a:bodyPr/>
          <a:lstStyle/>
          <a:p>
            <a:fld id="{A5A423C8-7746-41F7-9934-3CD80FD45550}" type="slidenum">
              <a:rPr lang="en-GB"/>
              <a:t>59</a:t>
            </a:fld>
            <a:endParaRPr lang="en-GB"/>
          </a:p>
        </p:txBody>
      </p:sp>
    </p:spTree>
    <p:extLst>
      <p:ext uri="{BB962C8B-B14F-4D97-AF65-F5344CB8AC3E}">
        <p14:creationId xmlns:p14="http://schemas.microsoft.com/office/powerpoint/2010/main" val="22886307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3E0DE-0CB6-3837-0519-055461856E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90C4CD-5989-8BA7-F17F-A8B56EE579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EA45AD-B126-CC00-2308-D8E7C9CF0EFF}"/>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93673D54-1FCC-E2EF-2603-6D4F77089259}"/>
              </a:ext>
            </a:extLst>
          </p:cNvPr>
          <p:cNvSpPr>
            <a:spLocks noGrp="1"/>
          </p:cNvSpPr>
          <p:nvPr>
            <p:ph type="sldNum" sz="quarter" idx="5"/>
          </p:nvPr>
        </p:nvSpPr>
        <p:spPr/>
        <p:txBody>
          <a:bodyPr/>
          <a:lstStyle/>
          <a:p>
            <a:fld id="{A5A423C8-7746-41F7-9934-3CD80FD45550}" type="slidenum">
              <a:rPr lang="en-GB"/>
              <a:t>61</a:t>
            </a:fld>
            <a:endParaRPr lang="en-GB"/>
          </a:p>
        </p:txBody>
      </p:sp>
    </p:spTree>
    <p:extLst>
      <p:ext uri="{BB962C8B-B14F-4D97-AF65-F5344CB8AC3E}">
        <p14:creationId xmlns:p14="http://schemas.microsoft.com/office/powerpoint/2010/main" val="24566620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6FBDA-61C4-C06A-33A2-BDEBE63290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179975-B4CF-44CF-C067-44482241FD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D74593-E44A-56CD-289B-B8BAE1952F88}"/>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EC224D5C-37F7-79A4-2B24-F73FBFEDDB22}"/>
              </a:ext>
            </a:extLst>
          </p:cNvPr>
          <p:cNvSpPr>
            <a:spLocks noGrp="1"/>
          </p:cNvSpPr>
          <p:nvPr>
            <p:ph type="sldNum" sz="quarter" idx="5"/>
          </p:nvPr>
        </p:nvSpPr>
        <p:spPr/>
        <p:txBody>
          <a:bodyPr/>
          <a:lstStyle/>
          <a:p>
            <a:fld id="{A5A423C8-7746-41F7-9934-3CD80FD45550}" type="slidenum">
              <a:rPr lang="en-GB"/>
              <a:t>62</a:t>
            </a:fld>
            <a:endParaRPr lang="en-GB"/>
          </a:p>
        </p:txBody>
      </p:sp>
    </p:spTree>
    <p:extLst>
      <p:ext uri="{BB962C8B-B14F-4D97-AF65-F5344CB8AC3E}">
        <p14:creationId xmlns:p14="http://schemas.microsoft.com/office/powerpoint/2010/main" val="11582938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8813E-523C-855D-91FD-5EAF1AC7A7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D6C8B3-A044-7315-5FA9-B7595DC71C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5012B3-CCEB-0772-4886-344DFF1B5FD8}"/>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9AB4DB1A-7424-9D74-7F9C-955BA746F608}"/>
              </a:ext>
            </a:extLst>
          </p:cNvPr>
          <p:cNvSpPr>
            <a:spLocks noGrp="1"/>
          </p:cNvSpPr>
          <p:nvPr>
            <p:ph type="sldNum" sz="quarter" idx="5"/>
          </p:nvPr>
        </p:nvSpPr>
        <p:spPr/>
        <p:txBody>
          <a:bodyPr/>
          <a:lstStyle/>
          <a:p>
            <a:fld id="{A5A423C8-7746-41F7-9934-3CD80FD45550}" type="slidenum">
              <a:rPr lang="en-GB"/>
              <a:t>63</a:t>
            </a:fld>
            <a:endParaRPr lang="en-GB"/>
          </a:p>
        </p:txBody>
      </p:sp>
    </p:spTree>
    <p:extLst>
      <p:ext uri="{BB962C8B-B14F-4D97-AF65-F5344CB8AC3E}">
        <p14:creationId xmlns:p14="http://schemas.microsoft.com/office/powerpoint/2010/main" val="40646740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1291A-F358-EAE1-AF1B-2AE808BFAB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FB7EA4-DA3C-860A-1CF4-BA05F50653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1E2892-F053-B46B-DADE-0478E97FC772}"/>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A55D2629-A43B-ACDA-D928-80AE766EA106}"/>
              </a:ext>
            </a:extLst>
          </p:cNvPr>
          <p:cNvSpPr>
            <a:spLocks noGrp="1"/>
          </p:cNvSpPr>
          <p:nvPr>
            <p:ph type="sldNum" sz="quarter" idx="5"/>
          </p:nvPr>
        </p:nvSpPr>
        <p:spPr/>
        <p:txBody>
          <a:bodyPr/>
          <a:lstStyle/>
          <a:p>
            <a:fld id="{A5A423C8-7746-41F7-9934-3CD80FD45550}" type="slidenum">
              <a:rPr lang="en-GB"/>
              <a:t>64</a:t>
            </a:fld>
            <a:endParaRPr lang="en-GB"/>
          </a:p>
        </p:txBody>
      </p:sp>
    </p:spTree>
    <p:extLst>
      <p:ext uri="{BB962C8B-B14F-4D97-AF65-F5344CB8AC3E}">
        <p14:creationId xmlns:p14="http://schemas.microsoft.com/office/powerpoint/2010/main" val="42946929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1CAB6-F3AB-6B7F-06A8-BF7B532AD2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D7E225-49F0-677A-6F6D-BCFE8F2D5B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DD5347-C30A-DBCF-1830-ED248C1E4346}"/>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F47A1E02-F76A-41CB-A44F-496C489DAD66}"/>
              </a:ext>
            </a:extLst>
          </p:cNvPr>
          <p:cNvSpPr>
            <a:spLocks noGrp="1"/>
          </p:cNvSpPr>
          <p:nvPr>
            <p:ph type="sldNum" sz="quarter" idx="5"/>
          </p:nvPr>
        </p:nvSpPr>
        <p:spPr/>
        <p:txBody>
          <a:bodyPr/>
          <a:lstStyle/>
          <a:p>
            <a:fld id="{A5A423C8-7746-41F7-9934-3CD80FD45550}" type="slidenum">
              <a:rPr lang="en-GB"/>
              <a:t>65</a:t>
            </a:fld>
            <a:endParaRPr lang="en-GB"/>
          </a:p>
        </p:txBody>
      </p:sp>
    </p:spTree>
    <p:extLst>
      <p:ext uri="{BB962C8B-B14F-4D97-AF65-F5344CB8AC3E}">
        <p14:creationId xmlns:p14="http://schemas.microsoft.com/office/powerpoint/2010/main" val="14730990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312D3-6719-E910-99C9-884FC73406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71010C-0F5C-88C9-7EBC-76FBC6B516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E98B32-E3DB-DB7D-FED5-5612E9E1C90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Note: Remind participants that there may be students with lived experience in the room, to be mindful of their language, and that no one is obliged to disclose their lived experience if they do not wish to do so.</a:t>
            </a:r>
          </a:p>
          <a:p>
            <a:br>
              <a:rPr lang="en-US" dirty="0">
                <a:ea typeface="Calibri"/>
                <a:cs typeface="Calibri"/>
              </a:rPr>
            </a:br>
            <a:r>
              <a:rPr lang="en-US" dirty="0">
                <a:ea typeface="Calibri"/>
                <a:cs typeface="Calibri"/>
              </a:rPr>
              <a:t>Possible impacts lack compassionate communications: language that ‘others’ the lived experienced of CEES, threatening language, communications that assume wrongdoing, escalating before support routes have been deployed, requiring students to re-explain their personal circumstances.</a:t>
            </a:r>
            <a:br>
              <a:rPr lang="en-US" dirty="0">
                <a:ea typeface="Calibri"/>
                <a:cs typeface="Calibri"/>
              </a:rPr>
            </a:br>
            <a:endParaRPr lang="en-US" dirty="0">
              <a:ea typeface="Calibri"/>
              <a:cs typeface="Calibri"/>
            </a:endParaRPr>
          </a:p>
          <a:p>
            <a:r>
              <a:rPr lang="en-US" dirty="0">
                <a:ea typeface="Calibri"/>
                <a:cs typeface="Calibri"/>
              </a:rPr>
              <a:t>Questions to ask university: How are template accommodation communications reviewed and updated? How are care-experienced and estranged students communicated with? What happens when a student misses a payment or deadline? Has anyone reviewed these messages from a CEES student perspective? Are frontline accommodation staff trained in compassionate communication?</a:t>
            </a:r>
          </a:p>
        </p:txBody>
      </p:sp>
      <p:sp>
        <p:nvSpPr>
          <p:cNvPr id="4" name="Slide Number Placeholder 3">
            <a:extLst>
              <a:ext uri="{FF2B5EF4-FFF2-40B4-BE49-F238E27FC236}">
                <a16:creationId xmlns:a16="http://schemas.microsoft.com/office/drawing/2014/main" id="{9EBDF1C6-981F-1C1F-FAAC-748CA859A17E}"/>
              </a:ext>
            </a:extLst>
          </p:cNvPr>
          <p:cNvSpPr>
            <a:spLocks noGrp="1"/>
          </p:cNvSpPr>
          <p:nvPr>
            <p:ph type="sldNum" sz="quarter" idx="5"/>
          </p:nvPr>
        </p:nvSpPr>
        <p:spPr/>
        <p:txBody>
          <a:bodyPr/>
          <a:lstStyle/>
          <a:p>
            <a:fld id="{A5A423C8-7746-41F7-9934-3CD80FD45550}" type="slidenum">
              <a:rPr lang="en-GB"/>
              <a:t>66</a:t>
            </a:fld>
            <a:endParaRPr lang="en-GB"/>
          </a:p>
        </p:txBody>
      </p:sp>
    </p:spTree>
    <p:extLst>
      <p:ext uri="{BB962C8B-B14F-4D97-AF65-F5344CB8AC3E}">
        <p14:creationId xmlns:p14="http://schemas.microsoft.com/office/powerpoint/2010/main" val="23417932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35648-EF3C-5669-CA42-7972510D52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11F470-A1FF-4AF8-3FC3-AF2544D524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F7D4C2-9841-BB02-CE2A-E42612309610}"/>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51451445-43F5-1346-F750-FEEB4327C651}"/>
              </a:ext>
            </a:extLst>
          </p:cNvPr>
          <p:cNvSpPr>
            <a:spLocks noGrp="1"/>
          </p:cNvSpPr>
          <p:nvPr>
            <p:ph type="sldNum" sz="quarter" idx="5"/>
          </p:nvPr>
        </p:nvSpPr>
        <p:spPr/>
        <p:txBody>
          <a:bodyPr/>
          <a:lstStyle/>
          <a:p>
            <a:fld id="{A5A423C8-7746-41F7-9934-3CD80FD45550}" type="slidenum">
              <a:rPr lang="en-GB"/>
              <a:t>67</a:t>
            </a:fld>
            <a:endParaRPr lang="en-GB"/>
          </a:p>
        </p:txBody>
      </p:sp>
    </p:spTree>
    <p:extLst>
      <p:ext uri="{BB962C8B-B14F-4D97-AF65-F5344CB8AC3E}">
        <p14:creationId xmlns:p14="http://schemas.microsoft.com/office/powerpoint/2010/main" val="2645565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5DF49-3318-9C2E-A5E0-CE92120E57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7E94C1-FF9F-C885-ED41-D24ACC5F5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D584E8-35F5-3DC5-B6DD-ACDF2F0F46DD}"/>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FDFED677-B537-38AA-0E31-125265740C2A}"/>
              </a:ext>
            </a:extLst>
          </p:cNvPr>
          <p:cNvSpPr>
            <a:spLocks noGrp="1"/>
          </p:cNvSpPr>
          <p:nvPr>
            <p:ph type="sldNum" sz="quarter" idx="5"/>
          </p:nvPr>
        </p:nvSpPr>
        <p:spPr/>
        <p:txBody>
          <a:bodyPr/>
          <a:lstStyle/>
          <a:p>
            <a:fld id="{A5A423C8-7746-41F7-9934-3CD80FD45550}" type="slidenum">
              <a:rPr lang="en-GB"/>
              <a:t>69</a:t>
            </a:fld>
            <a:endParaRPr lang="en-GB"/>
          </a:p>
        </p:txBody>
      </p:sp>
    </p:spTree>
    <p:extLst>
      <p:ext uri="{BB962C8B-B14F-4D97-AF65-F5344CB8AC3E}">
        <p14:creationId xmlns:p14="http://schemas.microsoft.com/office/powerpoint/2010/main" val="2686297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2753D-577F-A5D9-1606-D8C15E8876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7821E9-4084-13E4-8D39-A25E1FCFC0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324936-04A7-A1E6-2E56-D04310002B94}"/>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6E19B7AB-D1CA-6D03-2684-9C47834812A8}"/>
              </a:ext>
            </a:extLst>
          </p:cNvPr>
          <p:cNvSpPr>
            <a:spLocks noGrp="1"/>
          </p:cNvSpPr>
          <p:nvPr>
            <p:ph type="sldNum" sz="quarter" idx="5"/>
          </p:nvPr>
        </p:nvSpPr>
        <p:spPr/>
        <p:txBody>
          <a:bodyPr/>
          <a:lstStyle/>
          <a:p>
            <a:fld id="{A5A423C8-7746-41F7-9934-3CD80FD45550}" type="slidenum">
              <a:rPr lang="en-GB"/>
              <a:t>70</a:t>
            </a:fld>
            <a:endParaRPr lang="en-GB"/>
          </a:p>
        </p:txBody>
      </p:sp>
    </p:spTree>
    <p:extLst>
      <p:ext uri="{BB962C8B-B14F-4D97-AF65-F5344CB8AC3E}">
        <p14:creationId xmlns:p14="http://schemas.microsoft.com/office/powerpoint/2010/main" val="37843258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49E54-1EDD-9B11-EC51-68867E1E51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7DB42F-84E0-FAAE-4E19-3858E16156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93A984-01F3-EE2D-7913-B52E4B380372}"/>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72270BF2-77AF-DB03-99D0-BD748A49FA5C}"/>
              </a:ext>
            </a:extLst>
          </p:cNvPr>
          <p:cNvSpPr>
            <a:spLocks noGrp="1"/>
          </p:cNvSpPr>
          <p:nvPr>
            <p:ph type="sldNum" sz="quarter" idx="5"/>
          </p:nvPr>
        </p:nvSpPr>
        <p:spPr/>
        <p:txBody>
          <a:bodyPr/>
          <a:lstStyle/>
          <a:p>
            <a:fld id="{A5A423C8-7746-41F7-9934-3CD80FD45550}" type="slidenum">
              <a:rPr lang="en-GB"/>
              <a:t>71</a:t>
            </a:fld>
            <a:endParaRPr lang="en-GB"/>
          </a:p>
        </p:txBody>
      </p:sp>
    </p:spTree>
    <p:extLst>
      <p:ext uri="{BB962C8B-B14F-4D97-AF65-F5344CB8AC3E}">
        <p14:creationId xmlns:p14="http://schemas.microsoft.com/office/powerpoint/2010/main" val="2706894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F8F56-07C3-79F4-8330-70B214697E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5C5768-120F-8C5D-80F5-BB149DC0A8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2BE82B-C2AF-5DB9-8E3B-34C53B5E2AB0}"/>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41D36889-B61A-1410-C7B6-B2B406774636}"/>
              </a:ext>
            </a:extLst>
          </p:cNvPr>
          <p:cNvSpPr>
            <a:spLocks noGrp="1"/>
          </p:cNvSpPr>
          <p:nvPr>
            <p:ph type="sldNum" sz="quarter" idx="5"/>
          </p:nvPr>
        </p:nvSpPr>
        <p:spPr/>
        <p:txBody>
          <a:bodyPr/>
          <a:lstStyle/>
          <a:p>
            <a:fld id="{A5A423C8-7746-41F7-9934-3CD80FD45550}" type="slidenum">
              <a:rPr lang="en-GB"/>
              <a:t>72</a:t>
            </a:fld>
            <a:endParaRPr lang="en-GB"/>
          </a:p>
        </p:txBody>
      </p:sp>
    </p:spTree>
    <p:extLst>
      <p:ext uri="{BB962C8B-B14F-4D97-AF65-F5344CB8AC3E}">
        <p14:creationId xmlns:p14="http://schemas.microsoft.com/office/powerpoint/2010/main" val="1843262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BF094-9F17-7504-0616-E3861D91D2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D20F5D-AFD8-66F8-A9E0-D39DEBFBD4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657E92-3E5E-40EC-846D-4F0924C4F2FA}"/>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4E0E89D1-CC2B-41F3-6FCE-1A71FA97CD22}"/>
              </a:ext>
            </a:extLst>
          </p:cNvPr>
          <p:cNvSpPr>
            <a:spLocks noGrp="1"/>
          </p:cNvSpPr>
          <p:nvPr>
            <p:ph type="sldNum" sz="quarter" idx="5"/>
          </p:nvPr>
        </p:nvSpPr>
        <p:spPr/>
        <p:txBody>
          <a:bodyPr/>
          <a:lstStyle/>
          <a:p>
            <a:fld id="{A5A423C8-7746-41F7-9934-3CD80FD45550}" type="slidenum">
              <a:rPr lang="en-GB"/>
              <a:t>73</a:t>
            </a:fld>
            <a:endParaRPr lang="en-GB"/>
          </a:p>
        </p:txBody>
      </p:sp>
    </p:spTree>
    <p:extLst>
      <p:ext uri="{BB962C8B-B14F-4D97-AF65-F5344CB8AC3E}">
        <p14:creationId xmlns:p14="http://schemas.microsoft.com/office/powerpoint/2010/main" val="12256165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39908-4AFE-D28D-F238-C0A7B11E64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AE6F36-0A4E-7F8A-E626-266DC1CA8A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4BAF59-26F7-3D1A-2738-70470103659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Note: Remind participants that there may be students with lived experience in the room, to be mindful of their language, and that no one is obliged to disclose their lived experience if they do not wish to do so.</a:t>
            </a:r>
          </a:p>
          <a:p>
            <a:br>
              <a:rPr lang="en-US" dirty="0">
                <a:ea typeface="Calibri"/>
                <a:cs typeface="Calibri"/>
              </a:rPr>
            </a:br>
            <a:r>
              <a:rPr lang="en-US" dirty="0">
                <a:ea typeface="Calibri"/>
                <a:cs typeface="Calibri"/>
              </a:rPr>
              <a:t>Possible impacts of accommodation scholarships: Improves retention, reduced student stress, supports progression and completion.</a:t>
            </a:r>
          </a:p>
          <a:p>
            <a:endParaRPr lang="en-US" dirty="0">
              <a:ea typeface="Calibri"/>
              <a:cs typeface="Calibri"/>
            </a:endParaRPr>
          </a:p>
          <a:p>
            <a:r>
              <a:rPr lang="en-US" dirty="0">
                <a:ea typeface="Calibri"/>
                <a:cs typeface="Calibri"/>
              </a:rPr>
              <a:t>Questions to ask university: Do we offer accommodation scholarships in any form? Who can access them, and how visible is that process? What steps would be needed to make them year-round and/or long term? What additional support sits alongside them? Is our housing stock underutilized in any way or at any time?</a:t>
            </a:r>
          </a:p>
          <a:p>
            <a:endParaRPr lang="en-US" dirty="0">
              <a:ea typeface="Calibri"/>
              <a:cs typeface="Calibri"/>
            </a:endParaRPr>
          </a:p>
        </p:txBody>
      </p:sp>
      <p:sp>
        <p:nvSpPr>
          <p:cNvPr id="4" name="Slide Number Placeholder 3">
            <a:extLst>
              <a:ext uri="{FF2B5EF4-FFF2-40B4-BE49-F238E27FC236}">
                <a16:creationId xmlns:a16="http://schemas.microsoft.com/office/drawing/2014/main" id="{4AF3E6C9-BE3C-0AF1-B21D-E60A6539588E}"/>
              </a:ext>
            </a:extLst>
          </p:cNvPr>
          <p:cNvSpPr>
            <a:spLocks noGrp="1"/>
          </p:cNvSpPr>
          <p:nvPr>
            <p:ph type="sldNum" sz="quarter" idx="5"/>
          </p:nvPr>
        </p:nvSpPr>
        <p:spPr/>
        <p:txBody>
          <a:bodyPr/>
          <a:lstStyle/>
          <a:p>
            <a:fld id="{A5A423C8-7746-41F7-9934-3CD80FD45550}" type="slidenum">
              <a:rPr lang="en-GB"/>
              <a:t>74</a:t>
            </a:fld>
            <a:endParaRPr lang="en-GB"/>
          </a:p>
        </p:txBody>
      </p:sp>
    </p:spTree>
    <p:extLst>
      <p:ext uri="{BB962C8B-B14F-4D97-AF65-F5344CB8AC3E}">
        <p14:creationId xmlns:p14="http://schemas.microsoft.com/office/powerpoint/2010/main" val="154846234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4AD99-CB12-4FBD-0964-BD15FA36B3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662E5A-BB41-C668-99C1-6261C55AAD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CDF65D-D59B-9926-E2E2-6DFBBB25FEB0}"/>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B2E62C99-7411-89A1-E8D3-E7CFBD00CBC9}"/>
              </a:ext>
            </a:extLst>
          </p:cNvPr>
          <p:cNvSpPr>
            <a:spLocks noGrp="1"/>
          </p:cNvSpPr>
          <p:nvPr>
            <p:ph type="sldNum" sz="quarter" idx="5"/>
          </p:nvPr>
        </p:nvSpPr>
        <p:spPr/>
        <p:txBody>
          <a:bodyPr/>
          <a:lstStyle/>
          <a:p>
            <a:fld id="{A5A423C8-7746-41F7-9934-3CD80FD45550}" type="slidenum">
              <a:rPr lang="en-GB"/>
              <a:t>75</a:t>
            </a:fld>
            <a:endParaRPr lang="en-GB"/>
          </a:p>
        </p:txBody>
      </p:sp>
    </p:spTree>
    <p:extLst>
      <p:ext uri="{BB962C8B-B14F-4D97-AF65-F5344CB8AC3E}">
        <p14:creationId xmlns:p14="http://schemas.microsoft.com/office/powerpoint/2010/main" val="3772154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9BC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97BA4-22F5-0142-97E5-F2B7EA977E57}"/>
              </a:ext>
            </a:extLst>
          </p:cNvPr>
          <p:cNvSpPr>
            <a:spLocks noGrp="1"/>
          </p:cNvSpPr>
          <p:nvPr>
            <p:ph type="ctrTitle"/>
          </p:nvPr>
        </p:nvSpPr>
        <p:spPr>
          <a:xfrm>
            <a:off x="786063" y="1214438"/>
            <a:ext cx="9144000" cy="2387600"/>
          </a:xfrm>
        </p:spPr>
        <p:txBody>
          <a:bodyPr anchor="b"/>
          <a:lstStyle>
            <a:lvl1pPr algn="l">
              <a:defRPr sz="8000" b="0" i="0">
                <a:solidFill>
                  <a:schemeClr val="bg1"/>
                </a:solidFill>
                <a:latin typeface="DM Sans Medium" pitchFamily="2" charset="77"/>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6CFF58C0-7D47-6A46-B37E-830BA2457D11}"/>
              </a:ext>
            </a:extLst>
          </p:cNvPr>
          <p:cNvSpPr>
            <a:spLocks noGrp="1"/>
          </p:cNvSpPr>
          <p:nvPr>
            <p:ph type="subTitle" idx="1"/>
          </p:nvPr>
        </p:nvSpPr>
        <p:spPr>
          <a:xfrm>
            <a:off x="713874" y="3980364"/>
            <a:ext cx="9144000" cy="1655762"/>
          </a:xfrm>
        </p:spPr>
        <p:txBody>
          <a:bodyPr/>
          <a:lstStyle>
            <a:lvl1pPr marL="0" indent="0" algn="l">
              <a:buNone/>
              <a:defRPr sz="4000" b="0" i="0">
                <a:solidFill>
                  <a:schemeClr val="bg1"/>
                </a:solidFill>
                <a:latin typeface="DM Sa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a:t>
            </a:r>
          </a:p>
          <a:p>
            <a:r>
              <a:rPr lang="en-GB"/>
              <a:t>subtitle style</a:t>
            </a:r>
            <a:endParaRPr lang="en-US"/>
          </a:p>
        </p:txBody>
      </p:sp>
      <p:sp>
        <p:nvSpPr>
          <p:cNvPr id="6" name="Slide Number Placeholder 5">
            <a:extLst>
              <a:ext uri="{FF2B5EF4-FFF2-40B4-BE49-F238E27FC236}">
                <a16:creationId xmlns:a16="http://schemas.microsoft.com/office/drawing/2014/main" id="{9F14BA20-82C4-9B43-823D-BD59E248AE83}"/>
              </a:ext>
            </a:extLst>
          </p:cNvPr>
          <p:cNvSpPr>
            <a:spLocks noGrp="1"/>
          </p:cNvSpPr>
          <p:nvPr>
            <p:ph type="sldNum" sz="quarter" idx="12"/>
          </p:nvPr>
        </p:nvSpPr>
        <p:spPr>
          <a:xfrm>
            <a:off x="7840980" y="5897311"/>
            <a:ext cx="4142473" cy="918077"/>
          </a:xfrm>
        </p:spPr>
        <p:txBody>
          <a:bodyPr/>
          <a:lstStyle>
            <a:lvl1pPr>
              <a:defRPr sz="1600" b="0" i="0">
                <a:solidFill>
                  <a:schemeClr val="bg1"/>
                </a:solidFill>
                <a:latin typeface="DM Sans Medium" pitchFamily="2" charset="77"/>
              </a:defRPr>
            </a:lvl1pPr>
            <a:lvl2pPr algn="l">
              <a:defRPr sz="1600" b="0" i="0">
                <a:solidFill>
                  <a:schemeClr val="bg1"/>
                </a:solidFill>
                <a:latin typeface="DM Sans Medium" pitchFamily="2" charset="77"/>
              </a:defRPr>
            </a:lvl2pPr>
          </a:lstStyle>
          <a:p>
            <a:pPr lvl="1"/>
            <a:r>
              <a:rPr lang="en-US"/>
              <a:t>00/00/00</a:t>
            </a:r>
          </a:p>
          <a:p>
            <a:pPr lvl="1"/>
            <a:r>
              <a:rPr lang="en-US"/>
              <a:t>Presentation to</a:t>
            </a:r>
          </a:p>
          <a:p>
            <a:pPr lvl="1"/>
            <a:r>
              <a:rPr lang="en-US"/>
              <a:t>Presentation by</a:t>
            </a:r>
          </a:p>
          <a:p>
            <a:pPr lvl="1"/>
            <a:endParaRPr lang="en-US"/>
          </a:p>
        </p:txBody>
      </p:sp>
    </p:spTree>
    <p:extLst>
      <p:ext uri="{BB962C8B-B14F-4D97-AF65-F5344CB8AC3E}">
        <p14:creationId xmlns:p14="http://schemas.microsoft.com/office/powerpoint/2010/main" val="2159975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D77AF-7AD3-DF4E-8AD6-07A7B0E5F1B0}"/>
              </a:ext>
            </a:extLst>
          </p:cNvPr>
          <p:cNvSpPr>
            <a:spLocks noGrp="1"/>
          </p:cNvSpPr>
          <p:nvPr>
            <p:ph type="title" hasCustomPrompt="1"/>
          </p:nvPr>
        </p:nvSpPr>
        <p:spPr>
          <a:xfrm>
            <a:off x="838200" y="1519367"/>
            <a:ext cx="10515600" cy="1325563"/>
          </a:xfrm>
        </p:spPr>
        <p:txBody>
          <a:bodyPr/>
          <a:lstStyle>
            <a:lvl1pPr>
              <a:defRPr sz="8000" b="0" i="0">
                <a:solidFill>
                  <a:srgbClr val="09BCC0"/>
                </a:solidFill>
                <a:latin typeface="DM Sans Medium" pitchFamily="2" charset="77"/>
              </a:defRPr>
            </a:lvl1pPr>
          </a:lstStyle>
          <a:p>
            <a:r>
              <a:rPr lang="en-GB"/>
              <a:t>Click to edit title</a:t>
            </a:r>
            <a:endParaRPr lang="en-US"/>
          </a:p>
        </p:txBody>
      </p:sp>
      <p:sp>
        <p:nvSpPr>
          <p:cNvPr id="9" name="Text Placeholder 8">
            <a:extLst>
              <a:ext uri="{FF2B5EF4-FFF2-40B4-BE49-F238E27FC236}">
                <a16:creationId xmlns:a16="http://schemas.microsoft.com/office/drawing/2014/main" id="{98AE1FFA-E4A6-E542-9401-0133DBEEF985}"/>
              </a:ext>
            </a:extLst>
          </p:cNvPr>
          <p:cNvSpPr>
            <a:spLocks noGrp="1"/>
          </p:cNvSpPr>
          <p:nvPr>
            <p:ph type="body" sz="quarter" idx="13"/>
          </p:nvPr>
        </p:nvSpPr>
        <p:spPr>
          <a:xfrm>
            <a:off x="838200" y="4013071"/>
            <a:ext cx="10515600" cy="1498600"/>
          </a:xfrm>
        </p:spPr>
        <p:txBody>
          <a:bodyPr/>
          <a:lstStyle>
            <a:lvl1pPr>
              <a:buNone/>
              <a:defRPr sz="4400" b="0" i="0">
                <a:solidFill>
                  <a:srgbClr val="09BCC0"/>
                </a:solidFill>
                <a:latin typeface="DM Sans Medium" pitchFamily="2" charset="77"/>
              </a:defRPr>
            </a:lvl1pPr>
          </a:lstStyle>
          <a:p>
            <a:pPr lvl="0"/>
            <a:r>
              <a:rPr lang="en-US"/>
              <a:t>Click to edit</a:t>
            </a:r>
          </a:p>
          <a:p>
            <a:pPr lvl="0"/>
            <a:r>
              <a:rPr lang="en-US"/>
              <a:t>subtitle</a:t>
            </a:r>
          </a:p>
        </p:txBody>
      </p:sp>
      <p:sp>
        <p:nvSpPr>
          <p:cNvPr id="11" name="Text Placeholder 10">
            <a:extLst>
              <a:ext uri="{FF2B5EF4-FFF2-40B4-BE49-F238E27FC236}">
                <a16:creationId xmlns:a16="http://schemas.microsoft.com/office/drawing/2014/main" id="{3539B1E6-B958-2342-8EB9-E0A5668964F4}"/>
              </a:ext>
            </a:extLst>
          </p:cNvPr>
          <p:cNvSpPr>
            <a:spLocks noGrp="1"/>
          </p:cNvSpPr>
          <p:nvPr>
            <p:ph type="body" sz="quarter" idx="14" hasCustomPrompt="1"/>
          </p:nvPr>
        </p:nvSpPr>
        <p:spPr>
          <a:xfrm>
            <a:off x="838200" y="6314687"/>
            <a:ext cx="3043237" cy="365125"/>
          </a:xfrm>
        </p:spPr>
        <p:txBody>
          <a:bodyPr/>
          <a:lstStyle>
            <a:lvl1pPr>
              <a:buNone/>
              <a:defRPr sz="1400" b="0" i="0">
                <a:solidFill>
                  <a:srgbClr val="09BCC0"/>
                </a:solidFill>
                <a:latin typeface="DM Sans Medium" pitchFamily="2" charset="77"/>
              </a:defRPr>
            </a:lvl1pPr>
          </a:lstStyle>
          <a:p>
            <a:pPr lvl="0"/>
            <a:r>
              <a:rPr lang="en-US"/>
              <a:t>Ref here if applicable</a:t>
            </a:r>
          </a:p>
        </p:txBody>
      </p:sp>
    </p:spTree>
    <p:extLst>
      <p:ext uri="{BB962C8B-B14F-4D97-AF65-F5344CB8AC3E}">
        <p14:creationId xmlns:p14="http://schemas.microsoft.com/office/powerpoint/2010/main" val="1758628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3725A-4E04-F547-A34D-6BFCE1321FD7}"/>
              </a:ext>
            </a:extLst>
          </p:cNvPr>
          <p:cNvSpPr>
            <a:spLocks noGrp="1"/>
          </p:cNvSpPr>
          <p:nvPr>
            <p:ph type="title" hasCustomPrompt="1"/>
          </p:nvPr>
        </p:nvSpPr>
        <p:spPr/>
        <p:txBody>
          <a:bodyPr/>
          <a:lstStyle>
            <a:lvl1pPr>
              <a:defRPr sz="3200" b="0" i="0">
                <a:solidFill>
                  <a:srgbClr val="09BCC0"/>
                </a:solidFill>
                <a:latin typeface="DM Sans Medium" pitchFamily="2" charset="77"/>
              </a:defRPr>
            </a:lvl1pPr>
          </a:lstStyle>
          <a:p>
            <a:r>
              <a:rPr lang="en-GB"/>
              <a:t>DM Sans Medium 32pt</a:t>
            </a:r>
            <a:endParaRPr lang="en-US"/>
          </a:p>
        </p:txBody>
      </p:sp>
      <p:sp>
        <p:nvSpPr>
          <p:cNvPr id="5" name="Text Placeholder 4">
            <a:extLst>
              <a:ext uri="{FF2B5EF4-FFF2-40B4-BE49-F238E27FC236}">
                <a16:creationId xmlns:a16="http://schemas.microsoft.com/office/drawing/2014/main" id="{01D847AA-9B0A-DC40-A422-F67109B4F1D4}"/>
              </a:ext>
            </a:extLst>
          </p:cNvPr>
          <p:cNvSpPr>
            <a:spLocks noGrp="1"/>
          </p:cNvSpPr>
          <p:nvPr>
            <p:ph type="body" sz="quarter" idx="11" hasCustomPrompt="1"/>
          </p:nvPr>
        </p:nvSpPr>
        <p:spPr>
          <a:xfrm>
            <a:off x="838200" y="2005012"/>
            <a:ext cx="10515600" cy="4110975"/>
          </a:xfrm>
        </p:spPr>
        <p:txBody>
          <a:bodyPr>
            <a:normAutofit/>
          </a:bodyPr>
          <a:lstStyle>
            <a:lvl1pPr marL="0" indent="0">
              <a:lnSpc>
                <a:spcPct val="100000"/>
              </a:lnSpc>
              <a:spcBef>
                <a:spcPts val="0"/>
              </a:spcBef>
              <a:buFont typeface="System Font Regular"/>
              <a:buNone/>
              <a:defRPr sz="2400" b="0" i="0" baseline="0">
                <a:solidFill>
                  <a:srgbClr val="09BCC0"/>
                </a:solidFill>
                <a:latin typeface="DM Sans Medium" pitchFamily="2" charset="77"/>
              </a:defRPr>
            </a:lvl1pPr>
          </a:lstStyle>
          <a:p>
            <a:pPr lvl="0"/>
            <a:r>
              <a:rPr lang="en-US"/>
              <a:t>DM Sans Medium 24pt</a:t>
            </a:r>
          </a:p>
        </p:txBody>
      </p:sp>
      <p:sp>
        <p:nvSpPr>
          <p:cNvPr id="8" name="Text Placeholder 7">
            <a:extLst>
              <a:ext uri="{FF2B5EF4-FFF2-40B4-BE49-F238E27FC236}">
                <a16:creationId xmlns:a16="http://schemas.microsoft.com/office/drawing/2014/main" id="{AEEA2B98-9E38-AA44-B998-BA736B0E97A3}"/>
              </a:ext>
            </a:extLst>
          </p:cNvPr>
          <p:cNvSpPr>
            <a:spLocks noGrp="1"/>
          </p:cNvSpPr>
          <p:nvPr>
            <p:ph type="body" sz="quarter" idx="12" hasCustomPrompt="1"/>
          </p:nvPr>
        </p:nvSpPr>
        <p:spPr>
          <a:xfrm>
            <a:off x="835025" y="6310312"/>
            <a:ext cx="5260975" cy="365125"/>
          </a:xfrm>
        </p:spPr>
        <p:txBody>
          <a:bodyPr/>
          <a:lstStyle>
            <a:lvl1pPr>
              <a:buNone/>
              <a:defRPr sz="1400" b="0" i="0">
                <a:solidFill>
                  <a:srgbClr val="09BCC0"/>
                </a:solidFill>
                <a:latin typeface="DM Sans Medium" pitchFamily="2" charset="77"/>
              </a:defRPr>
            </a:lvl1pPr>
          </a:lstStyle>
          <a:p>
            <a:pPr lvl="0"/>
            <a:r>
              <a:rPr lang="en-GB"/>
              <a:t>Ref here if applicable</a:t>
            </a:r>
          </a:p>
        </p:txBody>
      </p:sp>
    </p:spTree>
    <p:extLst>
      <p:ext uri="{BB962C8B-B14F-4D97-AF65-F5344CB8AC3E}">
        <p14:creationId xmlns:p14="http://schemas.microsoft.com/office/powerpoint/2010/main" val="1075533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3725A-4E04-F547-A34D-6BFCE1321FD7}"/>
              </a:ext>
            </a:extLst>
          </p:cNvPr>
          <p:cNvSpPr>
            <a:spLocks noGrp="1"/>
          </p:cNvSpPr>
          <p:nvPr>
            <p:ph type="title" hasCustomPrompt="1"/>
          </p:nvPr>
        </p:nvSpPr>
        <p:spPr/>
        <p:txBody>
          <a:bodyPr/>
          <a:lstStyle>
            <a:lvl1pPr>
              <a:defRPr sz="3200" b="0" i="0">
                <a:solidFill>
                  <a:srgbClr val="09BCC0"/>
                </a:solidFill>
                <a:latin typeface="DM Sans Medium" pitchFamily="2" charset="77"/>
              </a:defRPr>
            </a:lvl1pPr>
          </a:lstStyle>
          <a:p>
            <a:r>
              <a:rPr lang="en-GB"/>
              <a:t>DM Sans Medium 32pt</a:t>
            </a:r>
            <a:endParaRPr lang="en-US"/>
          </a:p>
        </p:txBody>
      </p:sp>
      <p:sp>
        <p:nvSpPr>
          <p:cNvPr id="5" name="Text Placeholder 4">
            <a:extLst>
              <a:ext uri="{FF2B5EF4-FFF2-40B4-BE49-F238E27FC236}">
                <a16:creationId xmlns:a16="http://schemas.microsoft.com/office/drawing/2014/main" id="{01D847AA-9B0A-DC40-A422-F67109B4F1D4}"/>
              </a:ext>
            </a:extLst>
          </p:cNvPr>
          <p:cNvSpPr>
            <a:spLocks noGrp="1"/>
          </p:cNvSpPr>
          <p:nvPr>
            <p:ph type="body" sz="quarter" idx="11" hasCustomPrompt="1"/>
          </p:nvPr>
        </p:nvSpPr>
        <p:spPr>
          <a:xfrm>
            <a:off x="838200" y="2005012"/>
            <a:ext cx="5741988" cy="4110975"/>
          </a:xfrm>
        </p:spPr>
        <p:txBody>
          <a:bodyPr>
            <a:normAutofit/>
          </a:bodyPr>
          <a:lstStyle>
            <a:lvl1pPr marL="0" indent="0">
              <a:lnSpc>
                <a:spcPct val="100000"/>
              </a:lnSpc>
              <a:spcBef>
                <a:spcPts val="0"/>
              </a:spcBef>
              <a:buFont typeface="System Font Regular"/>
              <a:buNone/>
              <a:defRPr sz="2400" b="0" i="0" baseline="0">
                <a:solidFill>
                  <a:srgbClr val="09BCC0"/>
                </a:solidFill>
                <a:latin typeface="DM Sans Medium" pitchFamily="2" charset="77"/>
              </a:defRPr>
            </a:lvl1pPr>
          </a:lstStyle>
          <a:p>
            <a:pPr lvl="0"/>
            <a:r>
              <a:rPr lang="en-US"/>
              <a:t>DM Sans Medium 24pt</a:t>
            </a:r>
          </a:p>
        </p:txBody>
      </p:sp>
      <p:sp>
        <p:nvSpPr>
          <p:cNvPr id="8" name="Text Placeholder 7">
            <a:extLst>
              <a:ext uri="{FF2B5EF4-FFF2-40B4-BE49-F238E27FC236}">
                <a16:creationId xmlns:a16="http://schemas.microsoft.com/office/drawing/2014/main" id="{AEEA2B98-9E38-AA44-B998-BA736B0E97A3}"/>
              </a:ext>
            </a:extLst>
          </p:cNvPr>
          <p:cNvSpPr>
            <a:spLocks noGrp="1"/>
          </p:cNvSpPr>
          <p:nvPr>
            <p:ph type="body" sz="quarter" idx="12" hasCustomPrompt="1"/>
          </p:nvPr>
        </p:nvSpPr>
        <p:spPr>
          <a:xfrm>
            <a:off x="835025" y="6310312"/>
            <a:ext cx="5260975" cy="365125"/>
          </a:xfrm>
        </p:spPr>
        <p:txBody>
          <a:bodyPr/>
          <a:lstStyle>
            <a:lvl1pPr>
              <a:buNone/>
              <a:defRPr sz="1400" b="0" i="0">
                <a:solidFill>
                  <a:srgbClr val="09BCC0"/>
                </a:solidFill>
                <a:latin typeface="DM Sans Medium" pitchFamily="2" charset="77"/>
              </a:defRPr>
            </a:lvl1pPr>
          </a:lstStyle>
          <a:p>
            <a:pPr lvl="0"/>
            <a:r>
              <a:rPr lang="en-GB"/>
              <a:t>Ref here if applicable</a:t>
            </a:r>
          </a:p>
        </p:txBody>
      </p:sp>
    </p:spTree>
    <p:extLst>
      <p:ext uri="{BB962C8B-B14F-4D97-AF65-F5344CB8AC3E}">
        <p14:creationId xmlns:p14="http://schemas.microsoft.com/office/powerpoint/2010/main" val="655946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9BC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0F960-58E7-9B46-9020-6BADEAD0F567}"/>
              </a:ext>
            </a:extLst>
          </p:cNvPr>
          <p:cNvSpPr>
            <a:spLocks noGrp="1"/>
          </p:cNvSpPr>
          <p:nvPr>
            <p:ph type="title" hasCustomPrompt="1"/>
          </p:nvPr>
        </p:nvSpPr>
        <p:spPr>
          <a:xfrm>
            <a:off x="645694" y="3429000"/>
            <a:ext cx="10515600" cy="1325563"/>
          </a:xfrm>
        </p:spPr>
        <p:txBody>
          <a:bodyPr/>
          <a:lstStyle>
            <a:lvl1pPr>
              <a:defRPr sz="8000" b="0" i="0">
                <a:solidFill>
                  <a:schemeClr val="bg1"/>
                </a:solidFill>
                <a:latin typeface="DM Sans Medium" pitchFamily="2" charset="77"/>
              </a:defRPr>
            </a:lvl1pPr>
          </a:lstStyle>
          <a:p>
            <a:r>
              <a:rPr lang="en-GB"/>
              <a:t>Thank you</a:t>
            </a:r>
            <a:endParaRPr lang="en-US"/>
          </a:p>
        </p:txBody>
      </p:sp>
      <p:sp>
        <p:nvSpPr>
          <p:cNvPr id="6" name="TextBox 5">
            <a:extLst>
              <a:ext uri="{FF2B5EF4-FFF2-40B4-BE49-F238E27FC236}">
                <a16:creationId xmlns:a16="http://schemas.microsoft.com/office/drawing/2014/main" id="{FCC322F5-50C9-4D41-B65C-0CEF54FEBD91}"/>
              </a:ext>
            </a:extLst>
          </p:cNvPr>
          <p:cNvSpPr txBox="1"/>
          <p:nvPr userDrawn="1"/>
        </p:nvSpPr>
        <p:spPr>
          <a:xfrm>
            <a:off x="645693" y="5630779"/>
            <a:ext cx="2066685" cy="830997"/>
          </a:xfrm>
          <a:prstGeom prst="rect">
            <a:avLst/>
          </a:prstGeom>
          <a:noFill/>
        </p:spPr>
        <p:txBody>
          <a:bodyPr wrap="square" rtlCol="0">
            <a:spAutoFit/>
          </a:bodyPr>
          <a:lstStyle/>
          <a:p>
            <a:r>
              <a:rPr lang="en-US" sz="1200" b="0" i="0">
                <a:solidFill>
                  <a:schemeClr val="bg1"/>
                </a:solidFill>
                <a:latin typeface="DM Sans Medium" pitchFamily="2" charset="77"/>
              </a:rPr>
              <a:t>The Unite Foundation,</a:t>
            </a:r>
          </a:p>
          <a:p>
            <a:r>
              <a:rPr lang="en-US" sz="1200" b="0" i="0">
                <a:solidFill>
                  <a:schemeClr val="bg1"/>
                </a:solidFill>
                <a:latin typeface="DM Sans Medium" pitchFamily="2" charset="77"/>
              </a:rPr>
              <a:t>Floor 1, Welcome Building,</a:t>
            </a:r>
          </a:p>
          <a:p>
            <a:r>
              <a:rPr lang="en-US" sz="1200" b="0" i="0">
                <a:solidFill>
                  <a:schemeClr val="bg1"/>
                </a:solidFill>
                <a:latin typeface="DM Sans Medium" pitchFamily="2" charset="77"/>
              </a:rPr>
              <a:t>Avon Street, Bristol,</a:t>
            </a:r>
          </a:p>
          <a:p>
            <a:r>
              <a:rPr lang="en-US" sz="1200" b="0" i="0">
                <a:solidFill>
                  <a:schemeClr val="bg1"/>
                </a:solidFill>
                <a:latin typeface="DM Sans Medium" pitchFamily="2" charset="77"/>
              </a:rPr>
              <a:t>BS2 0PS</a:t>
            </a:r>
          </a:p>
        </p:txBody>
      </p:sp>
      <p:sp>
        <p:nvSpPr>
          <p:cNvPr id="7" name="TextBox 6">
            <a:extLst>
              <a:ext uri="{FF2B5EF4-FFF2-40B4-BE49-F238E27FC236}">
                <a16:creationId xmlns:a16="http://schemas.microsoft.com/office/drawing/2014/main" id="{68C61DD7-21CC-5047-B121-B320E5FCBAE7}"/>
              </a:ext>
            </a:extLst>
          </p:cNvPr>
          <p:cNvSpPr txBox="1"/>
          <p:nvPr userDrawn="1"/>
        </p:nvSpPr>
        <p:spPr>
          <a:xfrm>
            <a:off x="2915652" y="5630779"/>
            <a:ext cx="237824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a:solidFill>
                  <a:schemeClr val="bg1"/>
                </a:solidFill>
                <a:effectLst/>
                <a:latin typeface="DM Sans Medium" pitchFamily="2" charset="77"/>
                <a:ea typeface="+mn-ea"/>
                <a:cs typeface="+mn-cs"/>
              </a:rPr>
              <a:t>0117 302 7073</a:t>
            </a:r>
            <a:endParaRPr lang="en-US" sz="1200" b="0" i="0">
              <a:solidFill>
                <a:schemeClr val="bg1"/>
              </a:solidFill>
              <a:latin typeface="DM Sans Medium" pitchFamily="2" charset="77"/>
            </a:endParaRPr>
          </a:p>
          <a:p>
            <a:endParaRPr lang="en-US" sz="1200" b="0" i="0">
              <a:solidFill>
                <a:schemeClr val="bg1"/>
              </a:solidFill>
              <a:latin typeface="DM Sans Medium" pitchFamily="2" charset="77"/>
            </a:endParaRPr>
          </a:p>
          <a:p>
            <a:r>
              <a:rPr lang="en-US" sz="1200" b="0" i="0" err="1">
                <a:solidFill>
                  <a:schemeClr val="bg1"/>
                </a:solidFill>
                <a:latin typeface="DM Sans Medium" pitchFamily="2" charset="77"/>
              </a:rPr>
              <a:t>info@unitefoundation.org.uk</a:t>
            </a:r>
            <a:endParaRPr lang="en-US" sz="1200" b="0" i="0">
              <a:solidFill>
                <a:schemeClr val="bg1"/>
              </a:solidFill>
              <a:latin typeface="DM Sans Medium" pitchFamily="2" charset="77"/>
            </a:endParaRPr>
          </a:p>
          <a:p>
            <a:r>
              <a:rPr lang="en-GB" sz="1200" b="0" i="0" u="none" strike="noStrike" kern="1200">
                <a:solidFill>
                  <a:schemeClr val="bg1"/>
                </a:solidFill>
                <a:effectLst/>
                <a:latin typeface="DM Sans Medium" pitchFamily="2" charset="77"/>
                <a:ea typeface="+mn-ea"/>
                <a:cs typeface="+mn-cs"/>
              </a:rPr>
              <a:t>www.unitefoundation.org.uk</a:t>
            </a:r>
            <a:endParaRPr lang="en-US" sz="1200" b="0" i="0">
              <a:solidFill>
                <a:schemeClr val="bg1"/>
              </a:solidFill>
              <a:latin typeface="DM Sans Medium" pitchFamily="2" charset="77"/>
            </a:endParaRPr>
          </a:p>
        </p:txBody>
      </p:sp>
      <p:sp>
        <p:nvSpPr>
          <p:cNvPr id="8" name="TextBox 7">
            <a:extLst>
              <a:ext uri="{FF2B5EF4-FFF2-40B4-BE49-F238E27FC236}">
                <a16:creationId xmlns:a16="http://schemas.microsoft.com/office/drawing/2014/main" id="{EF54FC12-7997-264B-ACA3-33AAA24B5DC5}"/>
              </a:ext>
            </a:extLst>
          </p:cNvPr>
          <p:cNvSpPr txBox="1"/>
          <p:nvPr userDrawn="1"/>
        </p:nvSpPr>
        <p:spPr>
          <a:xfrm>
            <a:off x="9646356" y="5630779"/>
            <a:ext cx="2378244" cy="830997"/>
          </a:xfrm>
          <a:prstGeom prst="rect">
            <a:avLst/>
          </a:prstGeom>
          <a:noFill/>
        </p:spPr>
        <p:txBody>
          <a:bodyPr wrap="square" rtlCol="0">
            <a:spAutoFit/>
          </a:bodyPr>
          <a:lstStyle/>
          <a:p>
            <a:pPr algn="l"/>
            <a:r>
              <a:rPr lang="en-GB" sz="1200">
                <a:solidFill>
                  <a:schemeClr val="bg1"/>
                </a:solidFill>
                <a:effectLst/>
                <a:latin typeface="DM Sans Medium" pitchFamily="2" charset="0"/>
                <a:ea typeface="Times New Roman" panose="02020603050405020304" pitchFamily="18" charset="0"/>
                <a:cs typeface="Times New Roman" panose="02020603050405020304" pitchFamily="18" charset="0"/>
              </a:rPr>
              <a:t>The Unite Foundation</a:t>
            </a:r>
          </a:p>
          <a:p>
            <a:pPr algn="l"/>
            <a:r>
              <a:rPr lang="en-GB" sz="1200">
                <a:solidFill>
                  <a:schemeClr val="bg1"/>
                </a:solidFill>
                <a:effectLst/>
                <a:latin typeface="DM Sans Medium" pitchFamily="2" charset="0"/>
                <a:ea typeface="Times New Roman" panose="02020603050405020304" pitchFamily="18" charset="0"/>
                <a:cs typeface="Times New Roman" panose="02020603050405020304" pitchFamily="18" charset="0"/>
              </a:rPr>
              <a:t>is a CIO registered in</a:t>
            </a:r>
          </a:p>
          <a:p>
            <a:pPr algn="l"/>
            <a:r>
              <a:rPr lang="en-GB" sz="1200">
                <a:solidFill>
                  <a:schemeClr val="bg1"/>
                </a:solidFill>
                <a:effectLst/>
                <a:latin typeface="DM Sans Medium" pitchFamily="2" charset="0"/>
                <a:ea typeface="Times New Roman" panose="02020603050405020304" pitchFamily="18" charset="0"/>
                <a:cs typeface="Times New Roman" panose="02020603050405020304" pitchFamily="18" charset="0"/>
              </a:rPr>
              <a:t>England + Wales 1198601</a:t>
            </a:r>
          </a:p>
          <a:p>
            <a:pPr algn="l"/>
            <a:r>
              <a:rPr lang="en-GB" sz="1200">
                <a:solidFill>
                  <a:schemeClr val="bg1"/>
                </a:solidFill>
                <a:effectLst/>
                <a:latin typeface="DM Sans Medium" pitchFamily="2" charset="0"/>
                <a:ea typeface="Times New Roman" panose="02020603050405020304" pitchFamily="18" charset="0"/>
                <a:cs typeface="Times New Roman" panose="02020603050405020304" pitchFamily="18" charset="0"/>
              </a:rPr>
              <a:t>Scotland SCO51987</a:t>
            </a:r>
          </a:p>
        </p:txBody>
      </p:sp>
    </p:spTree>
    <p:extLst>
      <p:ext uri="{BB962C8B-B14F-4D97-AF65-F5344CB8AC3E}">
        <p14:creationId xmlns:p14="http://schemas.microsoft.com/office/powerpoint/2010/main" val="1825672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B8C6A0-F8CC-B042-805D-497D70B2D33F}"/>
              </a:ext>
            </a:extLst>
          </p:cNvPr>
          <p:cNvSpPr>
            <a:spLocks noGrp="1"/>
          </p:cNvSpPr>
          <p:nvPr>
            <p:ph type="dt" sz="half" idx="10"/>
          </p:nvPr>
        </p:nvSpPr>
        <p:spPr/>
        <p:txBody>
          <a:bodyPr/>
          <a:lstStyle/>
          <a:p>
            <a:fld id="{1E04DA96-999F-BC45-BEFE-0E86C6BDCC42}" type="datetimeFigureOut">
              <a:rPr lang="en-US" smtClean="0"/>
              <a:t>9/28/2026</a:t>
            </a:fld>
            <a:endParaRPr lang="en-US"/>
          </a:p>
        </p:txBody>
      </p:sp>
      <p:sp>
        <p:nvSpPr>
          <p:cNvPr id="3" name="Footer Placeholder 2">
            <a:extLst>
              <a:ext uri="{FF2B5EF4-FFF2-40B4-BE49-F238E27FC236}">
                <a16:creationId xmlns:a16="http://schemas.microsoft.com/office/drawing/2014/main" id="{C62C7431-4513-824F-9EA6-8A610D6708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216966-D054-6A4B-BF37-4F8A9769C4A4}"/>
              </a:ext>
            </a:extLst>
          </p:cNvPr>
          <p:cNvSpPr>
            <a:spLocks noGrp="1"/>
          </p:cNvSpPr>
          <p:nvPr>
            <p:ph type="sldNum" sz="quarter" idx="12"/>
          </p:nvPr>
        </p:nvSpPr>
        <p:spPr/>
        <p:txBody>
          <a:bodyPr/>
          <a:lstStyle/>
          <a:p>
            <a:fld id="{B9CD5DDD-2508-C749-85C0-ED07700E46A0}" type="slidenum">
              <a:rPr lang="en-US" smtClean="0"/>
              <a:t>‹#›</a:t>
            </a:fld>
            <a:endParaRPr lang="en-US"/>
          </a:p>
        </p:txBody>
      </p:sp>
    </p:spTree>
    <p:extLst>
      <p:ext uri="{BB962C8B-B14F-4D97-AF65-F5344CB8AC3E}">
        <p14:creationId xmlns:p14="http://schemas.microsoft.com/office/powerpoint/2010/main" val="2997072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34489-24A8-254A-99C7-BF78EFA3E33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7BA215C-9E16-EE4F-B58E-DAA00ADC79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04ABC8D-30AA-5842-A167-342DB0059B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8DED469-9D52-604D-BDBF-75E38CE760F3}"/>
              </a:ext>
            </a:extLst>
          </p:cNvPr>
          <p:cNvSpPr>
            <a:spLocks noGrp="1"/>
          </p:cNvSpPr>
          <p:nvPr>
            <p:ph type="dt" sz="half" idx="10"/>
          </p:nvPr>
        </p:nvSpPr>
        <p:spPr/>
        <p:txBody>
          <a:bodyPr/>
          <a:lstStyle/>
          <a:p>
            <a:fld id="{1E04DA96-999F-BC45-BEFE-0E86C6BDCC42}" type="datetimeFigureOut">
              <a:rPr lang="en-US" smtClean="0"/>
              <a:t>9/28/2026</a:t>
            </a:fld>
            <a:endParaRPr lang="en-US"/>
          </a:p>
        </p:txBody>
      </p:sp>
      <p:sp>
        <p:nvSpPr>
          <p:cNvPr id="6" name="Footer Placeholder 5">
            <a:extLst>
              <a:ext uri="{FF2B5EF4-FFF2-40B4-BE49-F238E27FC236}">
                <a16:creationId xmlns:a16="http://schemas.microsoft.com/office/drawing/2014/main" id="{76FF6919-642C-D742-A0C6-D0ED51C71F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A2B194-F798-D548-9711-1B04D1389C2A}"/>
              </a:ext>
            </a:extLst>
          </p:cNvPr>
          <p:cNvSpPr>
            <a:spLocks noGrp="1"/>
          </p:cNvSpPr>
          <p:nvPr>
            <p:ph type="sldNum" sz="quarter" idx="12"/>
          </p:nvPr>
        </p:nvSpPr>
        <p:spPr/>
        <p:txBody>
          <a:bodyPr/>
          <a:lstStyle/>
          <a:p>
            <a:fld id="{B9CD5DDD-2508-C749-85C0-ED07700E46A0}" type="slidenum">
              <a:rPr lang="en-US" smtClean="0"/>
              <a:t>‹#›</a:t>
            </a:fld>
            <a:endParaRPr lang="en-US"/>
          </a:p>
        </p:txBody>
      </p:sp>
    </p:spTree>
    <p:extLst>
      <p:ext uri="{BB962C8B-B14F-4D97-AF65-F5344CB8AC3E}">
        <p14:creationId xmlns:p14="http://schemas.microsoft.com/office/powerpoint/2010/main" val="2961338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4C6D1-35F1-7843-8E4D-16958DCA5E8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4398E620-CAEA-204F-84B7-6CD5D23D12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0C1292-01AC-1241-8A53-FEF85D320C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BD5B2B-9E3D-8441-AA1E-05180C979519}"/>
              </a:ext>
            </a:extLst>
          </p:cNvPr>
          <p:cNvSpPr>
            <a:spLocks noGrp="1"/>
          </p:cNvSpPr>
          <p:nvPr>
            <p:ph type="dt" sz="half" idx="10"/>
          </p:nvPr>
        </p:nvSpPr>
        <p:spPr/>
        <p:txBody>
          <a:bodyPr/>
          <a:lstStyle/>
          <a:p>
            <a:fld id="{1E04DA96-999F-BC45-BEFE-0E86C6BDCC42}" type="datetimeFigureOut">
              <a:rPr lang="en-US" smtClean="0"/>
              <a:t>9/28/2026</a:t>
            </a:fld>
            <a:endParaRPr lang="en-US"/>
          </a:p>
        </p:txBody>
      </p:sp>
      <p:sp>
        <p:nvSpPr>
          <p:cNvPr id="6" name="Footer Placeholder 5">
            <a:extLst>
              <a:ext uri="{FF2B5EF4-FFF2-40B4-BE49-F238E27FC236}">
                <a16:creationId xmlns:a16="http://schemas.microsoft.com/office/drawing/2014/main" id="{1E8D2D8C-4D73-7148-9DCE-5492B94E47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27FC80-8827-A241-9845-BA94813A80CB}"/>
              </a:ext>
            </a:extLst>
          </p:cNvPr>
          <p:cNvSpPr>
            <a:spLocks noGrp="1"/>
          </p:cNvSpPr>
          <p:nvPr>
            <p:ph type="sldNum" sz="quarter" idx="12"/>
          </p:nvPr>
        </p:nvSpPr>
        <p:spPr/>
        <p:txBody>
          <a:bodyPr/>
          <a:lstStyle/>
          <a:p>
            <a:fld id="{B9CD5DDD-2508-C749-85C0-ED07700E46A0}" type="slidenum">
              <a:rPr lang="en-US" smtClean="0"/>
              <a:t>‹#›</a:t>
            </a:fld>
            <a:endParaRPr lang="en-US"/>
          </a:p>
        </p:txBody>
      </p:sp>
    </p:spTree>
    <p:extLst>
      <p:ext uri="{BB962C8B-B14F-4D97-AF65-F5344CB8AC3E}">
        <p14:creationId xmlns:p14="http://schemas.microsoft.com/office/powerpoint/2010/main" val="830528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DEC26-133E-F740-A14A-0303DFB1F0F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E66DDBC-1D4D-934A-BC2C-250F537229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0830435-4AEF-2345-B7DA-6288D87D74A2}"/>
              </a:ext>
            </a:extLst>
          </p:cNvPr>
          <p:cNvSpPr>
            <a:spLocks noGrp="1"/>
          </p:cNvSpPr>
          <p:nvPr>
            <p:ph type="dt" sz="half" idx="10"/>
          </p:nvPr>
        </p:nvSpPr>
        <p:spPr/>
        <p:txBody>
          <a:bodyPr/>
          <a:lstStyle/>
          <a:p>
            <a:fld id="{1E04DA96-999F-BC45-BEFE-0E86C6BDCC42}" type="datetimeFigureOut">
              <a:rPr lang="en-US" smtClean="0"/>
              <a:t>9/28/2026</a:t>
            </a:fld>
            <a:endParaRPr lang="en-US"/>
          </a:p>
        </p:txBody>
      </p:sp>
      <p:sp>
        <p:nvSpPr>
          <p:cNvPr id="5" name="Footer Placeholder 4">
            <a:extLst>
              <a:ext uri="{FF2B5EF4-FFF2-40B4-BE49-F238E27FC236}">
                <a16:creationId xmlns:a16="http://schemas.microsoft.com/office/drawing/2014/main" id="{47AC4E8B-4657-B846-A8AA-0C424E2C5A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EBD621-CB88-7440-98A5-7430016177F5}"/>
              </a:ext>
            </a:extLst>
          </p:cNvPr>
          <p:cNvSpPr>
            <a:spLocks noGrp="1"/>
          </p:cNvSpPr>
          <p:nvPr>
            <p:ph type="sldNum" sz="quarter" idx="12"/>
          </p:nvPr>
        </p:nvSpPr>
        <p:spPr/>
        <p:txBody>
          <a:bodyPr/>
          <a:lstStyle/>
          <a:p>
            <a:fld id="{B9CD5DDD-2508-C749-85C0-ED07700E46A0}" type="slidenum">
              <a:rPr lang="en-US" smtClean="0"/>
              <a:t>‹#›</a:t>
            </a:fld>
            <a:endParaRPr lang="en-US"/>
          </a:p>
        </p:txBody>
      </p:sp>
    </p:spTree>
    <p:extLst>
      <p:ext uri="{BB962C8B-B14F-4D97-AF65-F5344CB8AC3E}">
        <p14:creationId xmlns:p14="http://schemas.microsoft.com/office/powerpoint/2010/main" val="3615082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40534B-184E-C842-B66F-4D0E1B3B8DE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09A5F58-4CF2-1A40-9C2E-B2EE893F73F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89DAA2C-A845-5144-B13C-D8C0627B1793}"/>
              </a:ext>
            </a:extLst>
          </p:cNvPr>
          <p:cNvSpPr>
            <a:spLocks noGrp="1"/>
          </p:cNvSpPr>
          <p:nvPr>
            <p:ph type="dt" sz="half" idx="10"/>
          </p:nvPr>
        </p:nvSpPr>
        <p:spPr/>
        <p:txBody>
          <a:bodyPr/>
          <a:lstStyle/>
          <a:p>
            <a:fld id="{1E04DA96-999F-BC45-BEFE-0E86C6BDCC42}" type="datetimeFigureOut">
              <a:rPr lang="en-US" smtClean="0"/>
              <a:t>9/28/2026</a:t>
            </a:fld>
            <a:endParaRPr lang="en-US"/>
          </a:p>
        </p:txBody>
      </p:sp>
      <p:sp>
        <p:nvSpPr>
          <p:cNvPr id="5" name="Footer Placeholder 4">
            <a:extLst>
              <a:ext uri="{FF2B5EF4-FFF2-40B4-BE49-F238E27FC236}">
                <a16:creationId xmlns:a16="http://schemas.microsoft.com/office/drawing/2014/main" id="{3458B5C4-D3E0-E048-8F1A-E8473CB4C5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26ECD1-AF2B-DE47-981D-1CD5D558B81C}"/>
              </a:ext>
            </a:extLst>
          </p:cNvPr>
          <p:cNvSpPr>
            <a:spLocks noGrp="1"/>
          </p:cNvSpPr>
          <p:nvPr>
            <p:ph type="sldNum" sz="quarter" idx="12"/>
          </p:nvPr>
        </p:nvSpPr>
        <p:spPr/>
        <p:txBody>
          <a:bodyPr/>
          <a:lstStyle/>
          <a:p>
            <a:fld id="{B9CD5DDD-2508-C749-85C0-ED07700E46A0}" type="slidenum">
              <a:rPr lang="en-US" smtClean="0"/>
              <a:t>‹#›</a:t>
            </a:fld>
            <a:endParaRPr lang="en-US"/>
          </a:p>
        </p:txBody>
      </p:sp>
    </p:spTree>
    <p:extLst>
      <p:ext uri="{BB962C8B-B14F-4D97-AF65-F5344CB8AC3E}">
        <p14:creationId xmlns:p14="http://schemas.microsoft.com/office/powerpoint/2010/main" val="1935197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9DBF35-D58F-6143-941D-6AE530D37B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42A351B-F74E-444B-828E-96FC34F711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38638B-58C0-CA46-869C-10BF4928CC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04DA96-999F-BC45-BEFE-0E86C6BDCC42}" type="datetimeFigureOut">
              <a:rPr lang="en-US" smtClean="0"/>
              <a:t>9/28/2026</a:t>
            </a:fld>
            <a:endParaRPr lang="en-US"/>
          </a:p>
        </p:txBody>
      </p:sp>
      <p:sp>
        <p:nvSpPr>
          <p:cNvPr id="5" name="Footer Placeholder 4">
            <a:extLst>
              <a:ext uri="{FF2B5EF4-FFF2-40B4-BE49-F238E27FC236}">
                <a16:creationId xmlns:a16="http://schemas.microsoft.com/office/drawing/2014/main" id="{AD4F4240-A454-7044-B9C0-65F00CBFC1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731653-10E1-D442-94DF-EA28757F8F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CD5DDD-2508-C749-85C0-ED07700E46A0}" type="slidenum">
              <a:rPr lang="en-US" smtClean="0"/>
              <a:t>‹#›</a:t>
            </a:fld>
            <a:endParaRPr lang="en-US"/>
          </a:p>
        </p:txBody>
      </p:sp>
    </p:spTree>
    <p:extLst>
      <p:ext uri="{BB962C8B-B14F-4D97-AF65-F5344CB8AC3E}">
        <p14:creationId xmlns:p14="http://schemas.microsoft.com/office/powerpoint/2010/main" val="3449069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0" r:id="rId4"/>
    <p:sldLayoutId id="2147483654" r:id="rId5"/>
    <p:sldLayoutId id="2147483655" r:id="rId6"/>
    <p:sldLayoutId id="2147483656" r:id="rId7"/>
    <p:sldLayoutId id="2147483657" r:id="rId8"/>
    <p:sldLayoutId id="2147483658" r:id="rId9"/>
    <p:sldLayoutId id="2147483659"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hyperlink" Target="unitefoundation.org.u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hyperlink" Target="allofus.uk" TargetMode="External"/><Relationship Id="rId2" Type="http://schemas.openxmlformats.org/officeDocument/2006/relationships/notesSlide" Target="../notesSlides/notesSlide48.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9051027-D30B-BC47-9047-B5BFEE461064}"/>
              </a:ext>
            </a:extLst>
          </p:cNvPr>
          <p:cNvSpPr/>
          <p:nvPr/>
        </p:nvSpPr>
        <p:spPr>
          <a:xfrm>
            <a:off x="0" y="0"/>
            <a:ext cx="12192000" cy="6858000"/>
          </a:xfrm>
          <a:prstGeom prst="rect">
            <a:avLst/>
          </a:prstGeom>
          <a:solidFill>
            <a:srgbClr val="09BC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24519A-0948-E24C-A675-5E41E0D159A2}"/>
              </a:ext>
            </a:extLst>
          </p:cNvPr>
          <p:cNvSpPr>
            <a:spLocks noGrp="1"/>
          </p:cNvSpPr>
          <p:nvPr>
            <p:ph type="ctrTitle"/>
          </p:nvPr>
        </p:nvSpPr>
        <p:spPr>
          <a:xfrm>
            <a:off x="472965" y="1122363"/>
            <a:ext cx="9144000" cy="2387600"/>
          </a:xfrm>
        </p:spPr>
        <p:txBody>
          <a:bodyPr anchor="t">
            <a:noAutofit/>
          </a:bodyPr>
          <a:lstStyle/>
          <a:p>
            <a:pPr>
              <a:lnSpc>
                <a:spcPts val="8500"/>
              </a:lnSpc>
            </a:pPr>
            <a:r>
              <a:rPr lang="en-GB" sz="6600" spc="-150" dirty="0">
                <a:latin typeface="DM Sans Medium"/>
              </a:rPr>
              <a:t>The Blueprint + SU's</a:t>
            </a:r>
            <a:endParaRPr lang="en-GB" sz="6600" spc="-150" dirty="0">
              <a:latin typeface="DM Sans Medium" pitchFamily="2" charset="77"/>
            </a:endParaRPr>
          </a:p>
        </p:txBody>
      </p:sp>
      <p:sp>
        <p:nvSpPr>
          <p:cNvPr id="3" name="Subtitle 2">
            <a:extLst>
              <a:ext uri="{FF2B5EF4-FFF2-40B4-BE49-F238E27FC236}">
                <a16:creationId xmlns:a16="http://schemas.microsoft.com/office/drawing/2014/main" id="{0B0191EE-A9CA-4E41-8AED-93172E695CA9}"/>
              </a:ext>
            </a:extLst>
          </p:cNvPr>
          <p:cNvSpPr>
            <a:spLocks noGrp="1"/>
          </p:cNvSpPr>
          <p:nvPr>
            <p:ph type="subTitle" idx="1"/>
          </p:nvPr>
        </p:nvSpPr>
        <p:spPr>
          <a:xfrm>
            <a:off x="472965" y="4079875"/>
            <a:ext cx="7168056" cy="1655762"/>
          </a:xfrm>
        </p:spPr>
        <p:txBody>
          <a:bodyPr anchor="t">
            <a:noAutofit/>
          </a:bodyPr>
          <a:lstStyle/>
          <a:p>
            <a:pPr>
              <a:lnSpc>
                <a:spcPts val="4500"/>
              </a:lnSpc>
            </a:pPr>
            <a:r>
              <a:rPr lang="en-GB" dirty="0">
                <a:latin typeface="DM Sans Medium"/>
              </a:rPr>
              <a:t>Information for Student Reps</a:t>
            </a:r>
            <a:br>
              <a:rPr lang="en-GB" sz="4000" dirty="0">
                <a:latin typeface="DM Sans Medium" pitchFamily="2" charset="77"/>
              </a:rPr>
            </a:br>
            <a:endParaRPr lang="en-GB" sz="4000" dirty="0">
              <a:latin typeface="DM Sans Medium" pitchFamily="2" charset="77"/>
            </a:endParaRPr>
          </a:p>
        </p:txBody>
      </p:sp>
      <p:sp>
        <p:nvSpPr>
          <p:cNvPr id="4" name="Subtitle 2">
            <a:extLst>
              <a:ext uri="{FF2B5EF4-FFF2-40B4-BE49-F238E27FC236}">
                <a16:creationId xmlns:a16="http://schemas.microsoft.com/office/drawing/2014/main" id="{DC95A07A-D5F0-DD4F-8084-F93352F22AB2}"/>
              </a:ext>
            </a:extLst>
          </p:cNvPr>
          <p:cNvSpPr txBox="1">
            <a:spLocks/>
          </p:cNvSpPr>
          <p:nvPr/>
        </p:nvSpPr>
        <p:spPr>
          <a:xfrm>
            <a:off x="9338874" y="5735637"/>
            <a:ext cx="2709946" cy="962080"/>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ts val="1600"/>
              </a:lnSpc>
            </a:pPr>
            <a:endParaRPr lang="en-GB" sz="1600" dirty="0">
              <a:solidFill>
                <a:schemeClr val="bg1"/>
              </a:solidFill>
              <a:latin typeface="DM Sans Medium" pitchFamily="2" charset="77"/>
            </a:endParaRPr>
          </a:p>
          <a:p>
            <a:pPr algn="l">
              <a:lnSpc>
                <a:spcPts val="1600"/>
              </a:lnSpc>
            </a:pPr>
            <a:r>
              <a:rPr lang="en-GB" sz="1600">
                <a:solidFill>
                  <a:schemeClr val="bg1"/>
                </a:solidFill>
                <a:latin typeface="DM Sans Medium"/>
              </a:rPr>
              <a:t>Published: August 2026</a:t>
            </a:r>
            <a:r>
              <a:rPr lang="en-GB" sz="1600" dirty="0">
                <a:solidFill>
                  <a:schemeClr val="bg1"/>
                </a:solidFill>
                <a:latin typeface="DM Sans Medium"/>
              </a:rPr>
              <a:t> </a:t>
            </a:r>
            <a:endParaRPr lang="en-GB" sz="1600" dirty="0">
              <a:solidFill>
                <a:schemeClr val="bg1"/>
              </a:solidFill>
              <a:latin typeface="DM Sans Medium" pitchFamily="2" charset="77"/>
            </a:endParaRPr>
          </a:p>
          <a:p>
            <a:pPr algn="l">
              <a:lnSpc>
                <a:spcPts val="1600"/>
              </a:lnSpc>
            </a:pPr>
            <a:r>
              <a:rPr lang="en-GB" sz="1600">
                <a:solidFill>
                  <a:schemeClr val="bg1"/>
                </a:solidFill>
                <a:latin typeface="DM Sans Medium"/>
              </a:rPr>
              <a:t>Next Update: August 2027</a:t>
            </a:r>
            <a:endParaRPr lang="en-GB" sz="1600">
              <a:solidFill>
                <a:schemeClr val="bg1"/>
              </a:solidFill>
              <a:latin typeface="DM Sans Medium" pitchFamily="2" charset="77"/>
            </a:endParaRPr>
          </a:p>
        </p:txBody>
      </p:sp>
      <p:pic>
        <p:nvPicPr>
          <p:cNvPr id="9" name="Picture 8" descr="A picture containing graphical user interface&#10;&#10;Description automatically generated">
            <a:extLst>
              <a:ext uri="{FF2B5EF4-FFF2-40B4-BE49-F238E27FC236}">
                <a16:creationId xmlns:a16="http://schemas.microsoft.com/office/drawing/2014/main" id="{169A2995-BC17-5242-A59A-49B81C37C91C}"/>
              </a:ext>
            </a:extLst>
          </p:cNvPr>
          <p:cNvPicPr>
            <a:picLocks noChangeAspect="1"/>
          </p:cNvPicPr>
          <p:nvPr/>
        </p:nvPicPr>
        <p:blipFill>
          <a:blip r:embed="rId3"/>
          <a:stretch>
            <a:fillRect/>
          </a:stretch>
        </p:blipFill>
        <p:spPr>
          <a:xfrm>
            <a:off x="9338874" y="435509"/>
            <a:ext cx="2447956" cy="1373707"/>
          </a:xfrm>
          <a:prstGeom prst="rect">
            <a:avLst/>
          </a:prstGeom>
        </p:spPr>
      </p:pic>
    </p:spTree>
    <p:extLst>
      <p:ext uri="{BB962C8B-B14F-4D97-AF65-F5344CB8AC3E}">
        <p14:creationId xmlns:p14="http://schemas.microsoft.com/office/powerpoint/2010/main" val="694472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DB7513E-C1B1-C4C7-5B76-5DDBF1106C2A}"/>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D86B7DC-D2C7-12D3-A0F7-7F83E201F051}"/>
              </a:ext>
            </a:extLst>
          </p:cNvPr>
          <p:cNvSpPr>
            <a:spLocks noGrp="1"/>
          </p:cNvSpPr>
          <p:nvPr>
            <p:ph type="title"/>
          </p:nvPr>
        </p:nvSpPr>
        <p:spPr/>
        <p:txBody>
          <a:bodyPr/>
          <a:lstStyle/>
          <a:p>
            <a:r>
              <a:rPr lang="en-GB" dirty="0">
                <a:latin typeface="DM Sans Medium"/>
              </a:rPr>
              <a:t>How to use this PowerPoint:</a:t>
            </a:r>
            <a:endParaRPr lang="en-US" dirty="0"/>
          </a:p>
        </p:txBody>
      </p:sp>
      <p:sp>
        <p:nvSpPr>
          <p:cNvPr id="3" name="Text Placeholder 2">
            <a:extLst>
              <a:ext uri="{FF2B5EF4-FFF2-40B4-BE49-F238E27FC236}">
                <a16:creationId xmlns:a16="http://schemas.microsoft.com/office/drawing/2014/main" id="{589A033D-D43E-E0CC-FAE0-87031E5834FE}"/>
              </a:ext>
            </a:extLst>
          </p:cNvPr>
          <p:cNvSpPr>
            <a:spLocks noGrp="1"/>
          </p:cNvSpPr>
          <p:nvPr>
            <p:ph type="body" sz="quarter" idx="11"/>
          </p:nvPr>
        </p:nvSpPr>
        <p:spPr/>
        <p:txBody>
          <a:bodyPr vert="horz" wrap="square" lIns="91440" tIns="45720" rIns="91440" bIns="45720" rtlCol="0" anchor="t">
            <a:normAutofit fontScale="70000" lnSpcReduction="20000"/>
          </a:bodyPr>
          <a:lstStyle/>
          <a:p>
            <a:pPr marL="342900" indent="-342900">
              <a:buFont typeface="Arial"/>
              <a:buChar char="•"/>
            </a:pPr>
            <a:r>
              <a:rPr lang="en-GB" dirty="0">
                <a:latin typeface="DM Sans Medium"/>
              </a:rPr>
              <a:t>Treat it as a source of information — not a single-session agenda.</a:t>
            </a:r>
            <a:endParaRPr lang="en-US" dirty="0"/>
          </a:p>
          <a:p>
            <a:pPr marL="342900" indent="-342900">
              <a:buFont typeface="Arial"/>
              <a:buChar char="•"/>
            </a:pPr>
            <a:endParaRPr lang="en-GB" dirty="0">
              <a:latin typeface="DM Sans Medium"/>
            </a:endParaRPr>
          </a:p>
          <a:p>
            <a:pPr marL="342900" indent="-342900">
              <a:buFont typeface="Arial"/>
              <a:buChar char="•"/>
            </a:pPr>
            <a:r>
              <a:rPr lang="en-GB" dirty="0">
                <a:latin typeface="DM Sans Medium"/>
              </a:rPr>
              <a:t>After going through the Introduction, select the rooms most useful to you and explore them at your own pace.</a:t>
            </a:r>
          </a:p>
          <a:p>
            <a:pPr marL="342900" indent="-342900">
              <a:buFont typeface="Arial"/>
              <a:buChar char="•"/>
            </a:pPr>
            <a:endParaRPr lang="en-GB" dirty="0">
              <a:latin typeface="DM Sans Medium"/>
            </a:endParaRPr>
          </a:p>
          <a:p>
            <a:pPr marL="342900" indent="-342900">
              <a:buFont typeface="Arial"/>
              <a:buChar char="•"/>
            </a:pPr>
            <a:r>
              <a:rPr lang="en-GB" dirty="0"/>
              <a:t>You may wish to supply reps with copies of the explainers in advance – particularly those relating to care-experienced and estranged students, this PowerPoint covers the Blueprint itself. </a:t>
            </a:r>
          </a:p>
          <a:p>
            <a:endParaRPr lang="en-GB" dirty="0">
              <a:latin typeface="DM Sans Medium"/>
            </a:endParaRPr>
          </a:p>
          <a:p>
            <a:r>
              <a:rPr lang="en-GB" dirty="0">
                <a:latin typeface="DM Sans Medium"/>
              </a:rPr>
              <a:t>Use each room to open a discussion with your reps about their own experience.</a:t>
            </a:r>
            <a:br>
              <a:rPr lang="en-GB" dirty="0">
                <a:latin typeface="DM Sans Medium"/>
              </a:rPr>
            </a:br>
            <a:endParaRPr lang="en-GB" dirty="0"/>
          </a:p>
          <a:p>
            <a:r>
              <a:rPr lang="en-GB" dirty="0">
                <a:latin typeface="DM Sans Medium"/>
              </a:rPr>
              <a:t>Be mindful of potential lived experiences in the room when facilitating.</a:t>
            </a:r>
          </a:p>
        </p:txBody>
      </p:sp>
      <p:pic>
        <p:nvPicPr>
          <p:cNvPr id="9" name="Picture 8" descr="A picture containing graphical user interface&#10;&#10;Description automatically generated">
            <a:extLst>
              <a:ext uri="{FF2B5EF4-FFF2-40B4-BE49-F238E27FC236}">
                <a16:creationId xmlns:a16="http://schemas.microsoft.com/office/drawing/2014/main" id="{623722E3-9C05-015D-C1B6-B2C212187CF8}"/>
              </a:ext>
            </a:extLst>
          </p:cNvPr>
          <p:cNvPicPr>
            <a:picLocks noChangeAspect="1"/>
          </p:cNvPicPr>
          <p:nvPr/>
        </p:nvPicPr>
        <p:blipFill>
          <a:blip r:embed="rId2"/>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FF04D252-D8A5-299A-0E76-7EBB5921B38C}"/>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pic>
        <p:nvPicPr>
          <p:cNvPr id="6" name="Picture 5">
            <a:extLst>
              <a:ext uri="{FF2B5EF4-FFF2-40B4-BE49-F238E27FC236}">
                <a16:creationId xmlns:a16="http://schemas.microsoft.com/office/drawing/2014/main" id="{05DD6481-E461-425C-6EB0-2619D540E06D}"/>
              </a:ext>
            </a:extLst>
          </p:cNvPr>
          <p:cNvPicPr>
            <a:picLocks noChangeAspect="1"/>
          </p:cNvPicPr>
          <p:nvPr/>
        </p:nvPicPr>
        <p:blipFill>
          <a:blip r:embed="rId3"/>
          <a:stretch>
            <a:fillRect/>
          </a:stretch>
        </p:blipFill>
        <p:spPr>
          <a:xfrm>
            <a:off x="7854566" y="401691"/>
            <a:ext cx="3781245" cy="5327255"/>
          </a:xfrm>
          <a:prstGeom prst="rect">
            <a:avLst/>
          </a:prstGeom>
          <a:ln w="12700">
            <a:solidFill>
              <a:srgbClr val="09BCC0"/>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9B89F-BC16-AA54-AC77-F27F3BD785A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CE8AEF2-24C6-29B5-DCE8-317F70A25ECF}"/>
              </a:ext>
            </a:extLst>
          </p:cNvPr>
          <p:cNvSpPr/>
          <p:nvPr/>
        </p:nvSpPr>
        <p:spPr>
          <a:xfrm>
            <a:off x="0" y="0"/>
            <a:ext cx="12192000" cy="6858000"/>
          </a:xfrm>
          <a:prstGeom prst="rect">
            <a:avLst/>
          </a:prstGeom>
          <a:solidFill>
            <a:srgbClr val="09BC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E72C08C-BE89-07F1-3888-194B6351BB93}"/>
              </a:ext>
            </a:extLst>
          </p:cNvPr>
          <p:cNvSpPr txBox="1"/>
          <p:nvPr/>
        </p:nvSpPr>
        <p:spPr>
          <a:xfrm>
            <a:off x="-1279" y="1537928"/>
            <a:ext cx="12199491" cy="378565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8000" dirty="0">
                <a:solidFill>
                  <a:srgbClr val="FFFFFF"/>
                </a:solidFill>
                <a:latin typeface="DM Sans Medium"/>
                <a:ea typeface="Calibri"/>
                <a:cs typeface="Calibri"/>
              </a:rPr>
              <a:t>Introduction: </a:t>
            </a:r>
          </a:p>
          <a:p>
            <a:pPr algn="ctr"/>
            <a:r>
              <a:rPr lang="en-GB" sz="8000" dirty="0">
                <a:solidFill>
                  <a:srgbClr val="FFFFFF"/>
                </a:solidFill>
                <a:latin typeface="DM Sans Medium"/>
                <a:ea typeface="Calibri"/>
                <a:cs typeface="Calibri"/>
              </a:rPr>
              <a:t>Building </a:t>
            </a:r>
          </a:p>
          <a:p>
            <a:pPr algn="ctr"/>
            <a:r>
              <a:rPr lang="en-GB" sz="8000" dirty="0">
                <a:solidFill>
                  <a:srgbClr val="FFFFFF"/>
                </a:solidFill>
                <a:latin typeface="DM Sans Medium"/>
                <a:ea typeface="Calibri"/>
                <a:cs typeface="Calibri"/>
              </a:rPr>
              <a:t>the Foundations</a:t>
            </a:r>
          </a:p>
        </p:txBody>
      </p:sp>
      <p:pic>
        <p:nvPicPr>
          <p:cNvPr id="10" name="Picture 9" descr="A picture containing graphical user interface&#10;&#10;Description automatically generated">
            <a:extLst>
              <a:ext uri="{FF2B5EF4-FFF2-40B4-BE49-F238E27FC236}">
                <a16:creationId xmlns:a16="http://schemas.microsoft.com/office/drawing/2014/main" id="{8F027EBD-10ED-3338-2B46-034D9D7512C3}"/>
              </a:ext>
            </a:extLst>
          </p:cNvPr>
          <p:cNvPicPr>
            <a:picLocks noChangeAspect="1"/>
          </p:cNvPicPr>
          <p:nvPr/>
        </p:nvPicPr>
        <p:blipFill>
          <a:blip r:embed="rId2"/>
          <a:stretch>
            <a:fillRect/>
          </a:stretch>
        </p:blipFill>
        <p:spPr>
          <a:xfrm>
            <a:off x="11113532" y="6170561"/>
            <a:ext cx="913930" cy="511445"/>
          </a:xfrm>
          <a:prstGeom prst="rect">
            <a:avLst/>
          </a:prstGeom>
        </p:spPr>
      </p:pic>
    </p:spTree>
    <p:extLst>
      <p:ext uri="{BB962C8B-B14F-4D97-AF65-F5344CB8AC3E}">
        <p14:creationId xmlns:p14="http://schemas.microsoft.com/office/powerpoint/2010/main" val="21956613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DB7513E-C1B1-C4C7-5B76-5DDBF1106C2A}"/>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D86B7DC-D2C7-12D3-A0F7-7F83E201F051}"/>
              </a:ext>
            </a:extLst>
          </p:cNvPr>
          <p:cNvSpPr>
            <a:spLocks noGrp="1"/>
          </p:cNvSpPr>
          <p:nvPr>
            <p:ph type="title"/>
          </p:nvPr>
        </p:nvSpPr>
        <p:spPr/>
        <p:txBody>
          <a:bodyPr/>
          <a:lstStyle/>
          <a:p>
            <a:r>
              <a:rPr lang="en-GB" dirty="0">
                <a:latin typeface="DM Sans Medium"/>
              </a:rPr>
              <a:t>The Big Idea:</a:t>
            </a:r>
            <a:endParaRPr lang="en-US" dirty="0"/>
          </a:p>
        </p:txBody>
      </p:sp>
      <p:sp>
        <p:nvSpPr>
          <p:cNvPr id="3" name="Text Placeholder 2">
            <a:extLst>
              <a:ext uri="{FF2B5EF4-FFF2-40B4-BE49-F238E27FC236}">
                <a16:creationId xmlns:a16="http://schemas.microsoft.com/office/drawing/2014/main" id="{589A033D-D43E-E0CC-FAE0-87031E5834FE}"/>
              </a:ext>
            </a:extLst>
          </p:cNvPr>
          <p:cNvSpPr>
            <a:spLocks noGrp="1"/>
          </p:cNvSpPr>
          <p:nvPr>
            <p:ph type="body" sz="quarter" idx="11"/>
          </p:nvPr>
        </p:nvSpPr>
        <p:spPr>
          <a:xfrm>
            <a:off x="838200" y="2005012"/>
            <a:ext cx="5899484" cy="4110975"/>
          </a:xfrm>
        </p:spPr>
        <p:txBody>
          <a:bodyPr vert="horz" lIns="91440" tIns="45720" rIns="91440" bIns="45720" rtlCol="0" anchor="t">
            <a:normAutofit lnSpcReduction="10000"/>
          </a:bodyPr>
          <a:lstStyle/>
          <a:p>
            <a:pPr marL="342900" indent="-342900">
              <a:buFont typeface="Arial"/>
              <a:buChar char="•"/>
            </a:pPr>
            <a:r>
              <a:rPr lang="en-GB" dirty="0">
                <a:latin typeface="DM Sans Medium"/>
              </a:rPr>
              <a:t>What does it really mean to feel at home at university?</a:t>
            </a:r>
            <a:endParaRPr lang="en-US" dirty="0"/>
          </a:p>
          <a:p>
            <a:pPr marL="342900" indent="-342900">
              <a:buFont typeface="Arial"/>
              <a:buChar char="•"/>
            </a:pPr>
            <a:endParaRPr lang="en-GB" dirty="0">
              <a:latin typeface="DM Sans Medium"/>
            </a:endParaRPr>
          </a:p>
          <a:p>
            <a:pPr marL="342900" indent="-342900">
              <a:buFont typeface="Arial"/>
              <a:buChar char="•"/>
            </a:pPr>
            <a:r>
              <a:rPr lang="en-GB" dirty="0">
                <a:latin typeface="DM Sans Medium"/>
              </a:rPr>
              <a:t>Not just having a room — but having stability, security, and somewhere you belong.</a:t>
            </a:r>
            <a:endParaRPr lang="en-GB" dirty="0"/>
          </a:p>
          <a:p>
            <a:endParaRPr lang="en-GB" dirty="0">
              <a:latin typeface="DM Sans Medium"/>
            </a:endParaRPr>
          </a:p>
          <a:p>
            <a:r>
              <a:rPr lang="en-GB" dirty="0">
                <a:latin typeface="DM Sans Medium"/>
              </a:rPr>
              <a:t>The big idea behind Blueprint is simple:</a:t>
            </a:r>
            <a:br>
              <a:rPr lang="en-GB" dirty="0">
                <a:latin typeface="DM Sans Medium"/>
              </a:rPr>
            </a:br>
            <a:r>
              <a:rPr lang="en-GB" dirty="0">
                <a:latin typeface="DM Sans Medium"/>
              </a:rPr>
              <a:t> </a:t>
            </a:r>
          </a:p>
          <a:p>
            <a:r>
              <a:rPr lang="en-GB" dirty="0">
                <a:latin typeface="Segoe UI Emoji"/>
                <a:ea typeface="Segoe UI Emoji"/>
              </a:rPr>
              <a:t>👉</a:t>
            </a:r>
            <a:r>
              <a:rPr lang="en-GB" dirty="0">
                <a:latin typeface="DM Sans Medium"/>
              </a:rPr>
              <a:t> Every student should have a safe and stable #HomeAtUniversity — so they can succeed.</a:t>
            </a:r>
            <a:endParaRPr lang="en-GB" dirty="0"/>
          </a:p>
          <a:p>
            <a:endParaRPr lang="en-GB" dirty="0">
              <a:latin typeface="DM Sans Medium"/>
            </a:endParaRPr>
          </a:p>
        </p:txBody>
      </p:sp>
      <p:pic>
        <p:nvPicPr>
          <p:cNvPr id="9" name="Picture 8" descr="A picture containing graphical user interface&#10;&#10;Description automatically generated">
            <a:extLst>
              <a:ext uri="{FF2B5EF4-FFF2-40B4-BE49-F238E27FC236}">
                <a16:creationId xmlns:a16="http://schemas.microsoft.com/office/drawing/2014/main" id="{623722E3-9C05-015D-C1B6-B2C212187CF8}"/>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FF04D252-D8A5-299A-0E76-7EBB5921B38C}"/>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88085511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11B7B-6429-9A7B-052D-A98F98F77D9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5082D49-0964-B15D-5BF2-C0282A58A644}"/>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6E4DC9C-547E-45C7-1C2F-642FE8DA4C87}"/>
              </a:ext>
            </a:extLst>
          </p:cNvPr>
          <p:cNvSpPr>
            <a:spLocks noGrp="1"/>
          </p:cNvSpPr>
          <p:nvPr>
            <p:ph type="title"/>
          </p:nvPr>
        </p:nvSpPr>
        <p:spPr/>
        <p:txBody>
          <a:bodyPr/>
          <a:lstStyle/>
          <a:p>
            <a:r>
              <a:rPr lang="en-GB" dirty="0"/>
              <a:t>Why This Matters:</a:t>
            </a:r>
            <a:endParaRPr lang="en-US" dirty="0"/>
          </a:p>
        </p:txBody>
      </p:sp>
      <p:sp>
        <p:nvSpPr>
          <p:cNvPr id="3" name="Text Placeholder 2">
            <a:extLst>
              <a:ext uri="{FF2B5EF4-FFF2-40B4-BE49-F238E27FC236}">
                <a16:creationId xmlns:a16="http://schemas.microsoft.com/office/drawing/2014/main" id="{56F58E6B-8E8F-1915-8E1C-2C2F4752AAF4}"/>
              </a:ext>
            </a:extLst>
          </p:cNvPr>
          <p:cNvSpPr>
            <a:spLocks noGrp="1"/>
          </p:cNvSpPr>
          <p:nvPr>
            <p:ph type="body" sz="quarter" idx="11"/>
          </p:nvPr>
        </p:nvSpPr>
        <p:spPr/>
        <p:txBody>
          <a:bodyPr vert="horz" lIns="91440" tIns="45720" rIns="91440" bIns="45720" rtlCol="0" anchor="t">
            <a:normAutofit fontScale="62500" lnSpcReduction="20000"/>
          </a:bodyPr>
          <a:lstStyle/>
          <a:p>
            <a:r>
              <a:rPr lang="en-GB" dirty="0"/>
              <a:t>University systems are often built on an assumption: that students have a safe home to return to between semesters.</a:t>
            </a:r>
            <a:endParaRPr lang="en-US" dirty="0"/>
          </a:p>
          <a:p>
            <a:endParaRPr lang="en-GB" dirty="0">
              <a:latin typeface="DM Sans Medium"/>
            </a:endParaRPr>
          </a:p>
          <a:p>
            <a:r>
              <a:rPr lang="en-GB" dirty="0">
                <a:latin typeface="DM Sans Medium"/>
              </a:rPr>
              <a:t>For care-experienced and estranged students, that safety net often doesn’t exist.</a:t>
            </a:r>
          </a:p>
          <a:p>
            <a:endParaRPr lang="en-GB" dirty="0"/>
          </a:p>
          <a:p>
            <a:r>
              <a:rPr lang="en-GB" dirty="0">
                <a:latin typeface="DM Sans Medium"/>
              </a:rPr>
              <a:t>That can mean:</a:t>
            </a:r>
          </a:p>
          <a:p>
            <a:endParaRPr lang="en-GB" dirty="0">
              <a:latin typeface="DM Sans Medium"/>
            </a:endParaRPr>
          </a:p>
          <a:p>
            <a:pPr marL="285750" indent="-285750">
              <a:buFont typeface="Arial"/>
              <a:buChar char="•"/>
            </a:pPr>
            <a:r>
              <a:rPr lang="en-GB" dirty="0">
                <a:latin typeface="DM Sans Medium"/>
              </a:rPr>
              <a:t>Housing insecurity year round</a:t>
            </a:r>
          </a:p>
          <a:p>
            <a:pPr marL="285750" indent="-285750">
              <a:buFont typeface="Arial"/>
              <a:buChar char="•"/>
            </a:pPr>
            <a:endParaRPr lang="en-GB" dirty="0">
              <a:latin typeface="DM Sans Medium"/>
            </a:endParaRPr>
          </a:p>
          <a:p>
            <a:pPr marL="285750" indent="-285750">
              <a:buFont typeface="Arial"/>
              <a:buChar char="•"/>
            </a:pPr>
            <a:r>
              <a:rPr lang="en-GB" dirty="0">
                <a:latin typeface="DM Sans Medium"/>
              </a:rPr>
              <a:t>Much greater financial pressure</a:t>
            </a:r>
          </a:p>
          <a:p>
            <a:pPr marL="285750" indent="-285750">
              <a:buFont typeface="Arial"/>
              <a:buChar char="•"/>
            </a:pPr>
            <a:endParaRPr lang="en-GB" dirty="0">
              <a:latin typeface="DM Sans Medium"/>
            </a:endParaRPr>
          </a:p>
          <a:p>
            <a:pPr marL="285750" indent="-285750">
              <a:buFont typeface="Arial"/>
              <a:buChar char="•"/>
            </a:pPr>
            <a:r>
              <a:rPr lang="en-GB" dirty="0">
                <a:latin typeface="DM Sans Medium"/>
              </a:rPr>
              <a:t>Significant risk of dropping out</a:t>
            </a:r>
          </a:p>
          <a:p>
            <a:pPr marL="285750" indent="-285750">
              <a:buFont typeface="Arial"/>
              <a:buChar char="•"/>
            </a:pPr>
            <a:endParaRPr lang="en-GB" dirty="0">
              <a:latin typeface="DM Sans Medium"/>
            </a:endParaRPr>
          </a:p>
          <a:p>
            <a:pPr marL="285750" indent="-285750">
              <a:buFont typeface="Arial"/>
              <a:buChar char="•"/>
            </a:pPr>
            <a:r>
              <a:rPr lang="en-GB" dirty="0">
                <a:latin typeface="DM Sans Medium"/>
              </a:rPr>
              <a:t>The stigma of feeling different and not belonging at university</a:t>
            </a:r>
          </a:p>
          <a:p>
            <a:endParaRPr lang="en-GB" dirty="0">
              <a:latin typeface="Segoe UI Emoji"/>
              <a:ea typeface="Segoe UI Emoji"/>
            </a:endParaRPr>
          </a:p>
          <a:p>
            <a:r>
              <a:rPr lang="en-GB" dirty="0">
                <a:latin typeface="Segoe UI Emoji"/>
                <a:ea typeface="Segoe UI Emoji"/>
              </a:rPr>
              <a:t>👉</a:t>
            </a:r>
            <a:r>
              <a:rPr lang="en-GB" dirty="0">
                <a:latin typeface="DM Sans Medium"/>
              </a:rPr>
              <a:t> Without stability at home, success at university becomes much harder.</a:t>
            </a:r>
          </a:p>
        </p:txBody>
      </p:sp>
      <p:pic>
        <p:nvPicPr>
          <p:cNvPr id="9" name="Picture 8" descr="A picture containing graphical user interface&#10;&#10;Description automatically generated">
            <a:extLst>
              <a:ext uri="{FF2B5EF4-FFF2-40B4-BE49-F238E27FC236}">
                <a16:creationId xmlns:a16="http://schemas.microsoft.com/office/drawing/2014/main" id="{DD7E2129-FB90-362E-9DEB-B8210DA34B61}"/>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673F786F-07CC-34DD-9DD9-A7719897BAFB}"/>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44140001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B2E03-EE42-2548-F581-480E52F34FE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AE48828-6669-647B-CFF1-30E4ADB642FD}"/>
              </a:ext>
            </a:extLst>
          </p:cNvPr>
          <p:cNvSpPr/>
          <p:nvPr/>
        </p:nvSpPr>
        <p:spPr>
          <a:xfrm>
            <a:off x="7237031" y="-6173"/>
            <a:ext cx="4954969" cy="6864173"/>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pic>
        <p:nvPicPr>
          <p:cNvPr id="10" name="Picture 9" descr="A picture containing graphical user interface&#10;&#10;Description automatically generated">
            <a:extLst>
              <a:ext uri="{FF2B5EF4-FFF2-40B4-BE49-F238E27FC236}">
                <a16:creationId xmlns:a16="http://schemas.microsoft.com/office/drawing/2014/main" id="{51093278-02CA-6C12-5B85-85AE99DA65F2}"/>
              </a:ext>
            </a:extLst>
          </p:cNvPr>
          <p:cNvPicPr>
            <a:picLocks noChangeAspect="1"/>
          </p:cNvPicPr>
          <p:nvPr/>
        </p:nvPicPr>
        <p:blipFill>
          <a:blip r:embed="rId3"/>
          <a:stretch>
            <a:fillRect/>
          </a:stretch>
        </p:blipFill>
        <p:spPr>
          <a:xfrm>
            <a:off x="7765539" y="2335245"/>
            <a:ext cx="3897951" cy="2181335"/>
          </a:xfrm>
          <a:prstGeom prst="rect">
            <a:avLst/>
          </a:prstGeom>
        </p:spPr>
      </p:pic>
      <p:sp>
        <p:nvSpPr>
          <p:cNvPr id="2" name="Title 1">
            <a:extLst>
              <a:ext uri="{FF2B5EF4-FFF2-40B4-BE49-F238E27FC236}">
                <a16:creationId xmlns:a16="http://schemas.microsoft.com/office/drawing/2014/main" id="{CA31CCF8-99DC-135F-BC97-136B6C076BD0}"/>
              </a:ext>
            </a:extLst>
          </p:cNvPr>
          <p:cNvSpPr>
            <a:spLocks noGrp="1"/>
          </p:cNvSpPr>
          <p:nvPr>
            <p:ph type="title"/>
          </p:nvPr>
        </p:nvSpPr>
        <p:spPr/>
        <p:txBody>
          <a:bodyPr/>
          <a:lstStyle/>
          <a:p>
            <a:r>
              <a:rPr lang="en-GB" dirty="0">
                <a:latin typeface="DM Sans Medium"/>
              </a:rPr>
              <a:t>About the Unite Foundation:</a:t>
            </a:r>
            <a:endParaRPr lang="en-US" dirty="0">
              <a:latin typeface="DM Sans Medium"/>
            </a:endParaRPr>
          </a:p>
        </p:txBody>
      </p:sp>
      <p:sp>
        <p:nvSpPr>
          <p:cNvPr id="3" name="Text Placeholder 2">
            <a:extLst>
              <a:ext uri="{FF2B5EF4-FFF2-40B4-BE49-F238E27FC236}">
                <a16:creationId xmlns:a16="http://schemas.microsoft.com/office/drawing/2014/main" id="{42325003-3117-0B60-C904-E47DD58E889B}"/>
              </a:ext>
            </a:extLst>
          </p:cNvPr>
          <p:cNvSpPr>
            <a:spLocks noGrp="1"/>
          </p:cNvSpPr>
          <p:nvPr>
            <p:ph type="body" sz="quarter" idx="11"/>
          </p:nvPr>
        </p:nvSpPr>
        <p:spPr/>
        <p:txBody>
          <a:bodyPr vert="horz" lIns="91440" tIns="45720" rIns="91440" bIns="45720" rtlCol="0" anchor="t">
            <a:normAutofit fontScale="85000" lnSpcReduction="20000"/>
          </a:bodyPr>
          <a:lstStyle/>
          <a:p>
            <a:r>
              <a:rPr lang="en-GB" dirty="0"/>
              <a:t>Since 2012, the </a:t>
            </a:r>
            <a:r>
              <a:rPr lang="en-GB" dirty="0">
                <a:hlinkClick r:id="rId4"/>
              </a:rPr>
              <a:t>Unite Foundation</a:t>
            </a:r>
            <a:r>
              <a:rPr lang="en-GB" dirty="0"/>
              <a:t> has been working to change this.</a:t>
            </a:r>
          </a:p>
          <a:p>
            <a:endParaRPr lang="en-GB" dirty="0"/>
          </a:p>
          <a:p>
            <a:pPr marL="114300" indent="-342900">
              <a:buFont typeface="Arial" panose="020B0604020202020204" pitchFamily="34" charset="0"/>
              <a:buChar char="•"/>
            </a:pPr>
            <a:r>
              <a:rPr lang="en-GB" dirty="0"/>
              <a:t>Providing free, 3-year accommodation scholarships for almost 1000 students so far</a:t>
            </a:r>
          </a:p>
          <a:p>
            <a:pPr marL="114300" indent="-342900">
              <a:buFont typeface="Arial" panose="020B0604020202020204" pitchFamily="34" charset="0"/>
              <a:buChar char="•"/>
            </a:pPr>
            <a:endParaRPr lang="en-GB" dirty="0"/>
          </a:p>
          <a:p>
            <a:pPr marL="114300" indent="-342900">
              <a:buFont typeface="Arial" panose="020B0604020202020204" pitchFamily="34" charset="0"/>
              <a:buChar char="•"/>
            </a:pPr>
            <a:r>
              <a:rPr lang="en-GB" dirty="0"/>
              <a:t>Supporting a community of care experienced &amp; estranged students: All of Us</a:t>
            </a:r>
          </a:p>
          <a:p>
            <a:pPr marL="114300" indent="-342900">
              <a:buFont typeface="Arial" panose="020B0604020202020204" pitchFamily="34" charset="0"/>
              <a:buChar char="•"/>
            </a:pPr>
            <a:endParaRPr lang="en-GB" dirty="0"/>
          </a:p>
          <a:p>
            <a:pPr marL="114300" indent="-342900">
              <a:buFont typeface="Arial" panose="020B0604020202020204" pitchFamily="34" charset="0"/>
              <a:buChar char="•"/>
            </a:pPr>
            <a:r>
              <a:rPr lang="en-GB" dirty="0"/>
              <a:t> Commissioning research to inform universities, policy makers and national governments</a:t>
            </a:r>
          </a:p>
          <a:p>
            <a:endParaRPr lang="en-GB" dirty="0"/>
          </a:p>
          <a:p>
            <a:r>
              <a:rPr lang="en-GB" dirty="0"/>
              <a:t>At the heart of this work is a simple belief: when students have a stable home, they can thrive.</a:t>
            </a:r>
            <a:endParaRPr lang="en-GB" dirty="0">
              <a:latin typeface="DM Sans Medium"/>
            </a:endParaRPr>
          </a:p>
        </p:txBody>
      </p:sp>
      <p:pic>
        <p:nvPicPr>
          <p:cNvPr id="9" name="Picture 8" descr="A picture containing graphical user interface&#10;&#10;Description automatically generated">
            <a:extLst>
              <a:ext uri="{FF2B5EF4-FFF2-40B4-BE49-F238E27FC236}">
                <a16:creationId xmlns:a16="http://schemas.microsoft.com/office/drawing/2014/main" id="{A34EF6A0-6758-86D4-799A-BCA338A1C215}"/>
              </a:ext>
            </a:extLst>
          </p:cNvPr>
          <p:cNvPicPr>
            <a:picLocks noChangeAspect="1"/>
          </p:cNvPicPr>
          <p:nvPr/>
        </p:nvPicPr>
        <p:blipFill>
          <a:blip r:embed="rId5"/>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C7ED023A-6B63-7016-1605-6F835DF8A1C6}"/>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91229424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F6A2F-D0F7-5F5A-9BD9-5B7BD6EF69B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27A2567-7224-0603-A7CD-B34B95EE0CD2}"/>
              </a:ext>
            </a:extLst>
          </p:cNvPr>
          <p:cNvSpPr/>
          <p:nvPr/>
        </p:nvSpPr>
        <p:spPr>
          <a:xfrm>
            <a:off x="7237946" y="-1203"/>
            <a:ext cx="4954969" cy="6864173"/>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B314E169-4824-30FD-BDDC-485DCEDD3C30}"/>
              </a:ext>
            </a:extLst>
          </p:cNvPr>
          <p:cNvPicPr>
            <a:picLocks noChangeAspect="1"/>
          </p:cNvPicPr>
          <p:nvPr/>
        </p:nvPicPr>
        <p:blipFill>
          <a:blip r:embed="rId3"/>
          <a:stretch>
            <a:fillRect/>
          </a:stretch>
        </p:blipFill>
        <p:spPr>
          <a:xfrm>
            <a:off x="7849089" y="379065"/>
            <a:ext cx="3796321" cy="5369619"/>
          </a:xfrm>
          <a:prstGeom prst="rect">
            <a:avLst/>
          </a:prstGeom>
        </p:spPr>
      </p:pic>
      <p:sp>
        <p:nvSpPr>
          <p:cNvPr id="2" name="Title 1">
            <a:extLst>
              <a:ext uri="{FF2B5EF4-FFF2-40B4-BE49-F238E27FC236}">
                <a16:creationId xmlns:a16="http://schemas.microsoft.com/office/drawing/2014/main" id="{0C840A74-88CE-B538-DF86-1131D241F21F}"/>
              </a:ext>
            </a:extLst>
          </p:cNvPr>
          <p:cNvSpPr>
            <a:spLocks noGrp="1"/>
          </p:cNvSpPr>
          <p:nvPr>
            <p:ph type="title"/>
          </p:nvPr>
        </p:nvSpPr>
        <p:spPr/>
        <p:txBody>
          <a:bodyPr/>
          <a:lstStyle/>
          <a:p>
            <a:r>
              <a:rPr lang="en-GB" dirty="0">
                <a:latin typeface="DM Sans Medium"/>
              </a:rPr>
              <a:t>Introducing the Blueprint:</a:t>
            </a:r>
            <a:endParaRPr lang="en-US" dirty="0">
              <a:latin typeface="DM Sans Medium"/>
            </a:endParaRPr>
          </a:p>
        </p:txBody>
      </p:sp>
      <p:sp>
        <p:nvSpPr>
          <p:cNvPr id="3" name="Text Placeholder 2">
            <a:extLst>
              <a:ext uri="{FF2B5EF4-FFF2-40B4-BE49-F238E27FC236}">
                <a16:creationId xmlns:a16="http://schemas.microsoft.com/office/drawing/2014/main" id="{78B8A75D-1F1C-4545-6BD4-DD3D1DBF560C}"/>
              </a:ext>
            </a:extLst>
          </p:cNvPr>
          <p:cNvSpPr>
            <a:spLocks noGrp="1"/>
          </p:cNvSpPr>
          <p:nvPr>
            <p:ph type="body" sz="quarter" idx="11"/>
          </p:nvPr>
        </p:nvSpPr>
        <p:spPr/>
        <p:txBody>
          <a:bodyPr vert="horz" lIns="91440" tIns="45720" rIns="91440" bIns="45720" rtlCol="0" anchor="t">
            <a:normAutofit fontScale="70000" lnSpcReduction="20000"/>
          </a:bodyPr>
          <a:lstStyle/>
          <a:p>
            <a:r>
              <a:rPr lang="en-GB" dirty="0">
                <a:latin typeface="DM Sans Medium"/>
              </a:rPr>
              <a:t>The Blueprint for a #HomeAtUniversity takes what works — and turns it into a practical framework for universities.</a:t>
            </a:r>
            <a:endParaRPr lang="en-US" dirty="0"/>
          </a:p>
          <a:p>
            <a:endParaRPr lang="en-GB" dirty="0">
              <a:latin typeface="DM Sans Medium"/>
            </a:endParaRPr>
          </a:p>
          <a:p>
            <a:r>
              <a:rPr lang="en-GB" dirty="0">
                <a:latin typeface="DM Sans Medium"/>
              </a:rPr>
              <a:t>It’s built around eight key “rooms”, each representing a part of a supportive student experience:</a:t>
            </a:r>
          </a:p>
          <a:p>
            <a:endParaRPr lang="en-GB" dirty="0"/>
          </a:p>
          <a:p>
            <a:pPr marL="342900" indent="-342900">
              <a:buFont typeface="Arial" panose="020B0604020202020204" pitchFamily="34" charset="0"/>
              <a:buChar char="•"/>
            </a:pPr>
            <a:r>
              <a:rPr lang="en-GB" dirty="0">
                <a:latin typeface="DM Sans Medium"/>
              </a:rPr>
              <a:t>Year-round accommodation</a:t>
            </a:r>
          </a:p>
          <a:p>
            <a:pPr marL="342900" indent="-342900">
              <a:buFont typeface="Arial" panose="020B0604020202020204" pitchFamily="34" charset="0"/>
              <a:buChar char="•"/>
            </a:pPr>
            <a:r>
              <a:rPr lang="en-GB" dirty="0">
                <a:latin typeface="DM Sans Medium"/>
              </a:rPr>
              <a:t>Personal housing planning</a:t>
            </a:r>
          </a:p>
          <a:p>
            <a:pPr marL="342900" indent="-342900">
              <a:buFont typeface="Arial" panose="020B0604020202020204" pitchFamily="34" charset="0"/>
              <a:buChar char="•"/>
            </a:pPr>
            <a:r>
              <a:rPr lang="en-GB" dirty="0">
                <a:latin typeface="DM Sans Medium"/>
              </a:rPr>
              <a:t>Understanding and using data</a:t>
            </a:r>
          </a:p>
          <a:p>
            <a:pPr marL="342900" indent="-342900">
              <a:buFont typeface="Arial" panose="020B0604020202020204" pitchFamily="34" charset="0"/>
              <a:buChar char="•"/>
            </a:pPr>
            <a:r>
              <a:rPr lang="en-GB" dirty="0">
                <a:latin typeface="DM Sans Medium"/>
              </a:rPr>
              <a:t>Removing access barriers</a:t>
            </a:r>
          </a:p>
          <a:p>
            <a:pPr marL="342900" indent="-342900">
              <a:buFont typeface="Arial" panose="020B0604020202020204" pitchFamily="34" charset="0"/>
              <a:buChar char="•"/>
            </a:pPr>
            <a:r>
              <a:rPr lang="en-GB" dirty="0">
                <a:latin typeface="DM Sans Medium"/>
              </a:rPr>
              <a:t>Strong arrival support</a:t>
            </a:r>
          </a:p>
          <a:p>
            <a:pPr marL="342900" indent="-342900">
              <a:buFont typeface="Arial" panose="020B0604020202020204" pitchFamily="34" charset="0"/>
              <a:buChar char="•"/>
            </a:pPr>
            <a:r>
              <a:rPr lang="en-GB" dirty="0">
                <a:latin typeface="DM Sans Medium"/>
              </a:rPr>
              <a:t>Student belonging through community</a:t>
            </a:r>
          </a:p>
          <a:p>
            <a:pPr marL="342900" indent="-342900">
              <a:buFont typeface="Arial" panose="020B0604020202020204" pitchFamily="34" charset="0"/>
              <a:buChar char="•"/>
            </a:pPr>
            <a:r>
              <a:rPr lang="en-GB" dirty="0">
                <a:latin typeface="DM Sans Medium"/>
              </a:rPr>
              <a:t>Compassionate Communications</a:t>
            </a:r>
          </a:p>
          <a:p>
            <a:pPr marL="342900" indent="-342900">
              <a:buFont typeface="Arial" panose="020B0604020202020204" pitchFamily="34" charset="0"/>
              <a:buChar char="•"/>
            </a:pPr>
            <a:r>
              <a:rPr lang="en-GB" dirty="0">
                <a:latin typeface="DM Sans Medium"/>
              </a:rPr>
              <a:t>Financial stability through scholarships</a:t>
            </a:r>
          </a:p>
          <a:p>
            <a:endParaRPr lang="en-GB" dirty="0">
              <a:latin typeface="DM Sans Medium"/>
            </a:endParaRPr>
          </a:p>
          <a:p>
            <a:r>
              <a:rPr lang="en-GB" dirty="0">
                <a:latin typeface="DM Sans Medium"/>
              </a:rPr>
              <a:t>Together, these rooms answer one question: What does it take for students to truly feel at home?</a:t>
            </a:r>
            <a:endParaRPr lang="en-GB" dirty="0"/>
          </a:p>
          <a:p>
            <a:endParaRPr lang="en-GB" dirty="0">
              <a:latin typeface="DM Sans Medium"/>
            </a:endParaRPr>
          </a:p>
        </p:txBody>
      </p:sp>
      <p:pic>
        <p:nvPicPr>
          <p:cNvPr id="9" name="Picture 8" descr="A picture containing graphical user interface&#10;&#10;Description automatically generated">
            <a:extLst>
              <a:ext uri="{FF2B5EF4-FFF2-40B4-BE49-F238E27FC236}">
                <a16:creationId xmlns:a16="http://schemas.microsoft.com/office/drawing/2014/main" id="{27AC880E-0D1B-BF9C-D87D-57D953C0752F}"/>
              </a:ext>
            </a:extLst>
          </p:cNvPr>
          <p:cNvPicPr>
            <a:picLocks noChangeAspect="1"/>
          </p:cNvPicPr>
          <p:nvPr/>
        </p:nvPicPr>
        <p:blipFill>
          <a:blip r:embed="rId4"/>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882A78CE-DA1D-2655-2ED3-222A22A5B36B}"/>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996098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9C29C-1E6E-31DE-748F-2D112A66158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AE9AAC0-268F-A0F7-C2B8-66CA73E0D633}"/>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F43AAE0-5DEB-006D-C3BA-F8A41E9BFC7B}"/>
              </a:ext>
            </a:extLst>
          </p:cNvPr>
          <p:cNvSpPr>
            <a:spLocks noGrp="1"/>
          </p:cNvSpPr>
          <p:nvPr>
            <p:ph type="title"/>
          </p:nvPr>
        </p:nvSpPr>
        <p:spPr/>
        <p:txBody>
          <a:bodyPr/>
          <a:lstStyle/>
          <a:p>
            <a:r>
              <a:rPr lang="en-GB" dirty="0">
                <a:latin typeface="DM Sans Medium"/>
              </a:rPr>
              <a:t>What this is (and isn’t):</a:t>
            </a:r>
            <a:endParaRPr lang="en-US" dirty="0">
              <a:latin typeface="DM Sans Medium"/>
            </a:endParaRPr>
          </a:p>
        </p:txBody>
      </p:sp>
      <p:sp>
        <p:nvSpPr>
          <p:cNvPr id="3" name="Text Placeholder 2">
            <a:extLst>
              <a:ext uri="{FF2B5EF4-FFF2-40B4-BE49-F238E27FC236}">
                <a16:creationId xmlns:a16="http://schemas.microsoft.com/office/drawing/2014/main" id="{057B334F-225C-C14C-1DFB-19A76B73466B}"/>
              </a:ext>
            </a:extLst>
          </p:cNvPr>
          <p:cNvSpPr>
            <a:spLocks noGrp="1"/>
          </p:cNvSpPr>
          <p:nvPr>
            <p:ph type="body" sz="quarter" idx="11"/>
          </p:nvPr>
        </p:nvSpPr>
        <p:spPr/>
        <p:txBody>
          <a:bodyPr vert="horz" lIns="91440" tIns="45720" rIns="91440" bIns="45720" rtlCol="0" anchor="t">
            <a:normAutofit/>
          </a:bodyPr>
          <a:lstStyle/>
          <a:p>
            <a:r>
              <a:rPr lang="en-GB" dirty="0">
                <a:latin typeface="DM Sans Medium"/>
              </a:rPr>
              <a:t>The Blueprint isn’t a checklist.</a:t>
            </a:r>
            <a:endParaRPr lang="en-US" dirty="0"/>
          </a:p>
          <a:p>
            <a:endParaRPr lang="en-GB" dirty="0">
              <a:latin typeface="DM Sans Medium"/>
            </a:endParaRPr>
          </a:p>
          <a:p>
            <a:r>
              <a:rPr lang="en-GB" sz="2000" dirty="0">
                <a:latin typeface="DM Sans Medium"/>
              </a:rPr>
              <a:t>It’s a way of:</a:t>
            </a:r>
            <a:endParaRPr lang="en-GB" sz="2000" dirty="0"/>
          </a:p>
          <a:p>
            <a:r>
              <a:rPr lang="en-GB" sz="2000" dirty="0">
                <a:latin typeface="DM Sans Medium"/>
              </a:rPr>
              <a:t>•    Spotting gaps in your current services</a:t>
            </a:r>
            <a:endParaRPr lang="en-GB" sz="2000" dirty="0"/>
          </a:p>
          <a:p>
            <a:r>
              <a:rPr lang="en-GB" sz="2000" dirty="0">
                <a:latin typeface="DM Sans Medium"/>
              </a:rPr>
              <a:t>•    Identifying what good looks</a:t>
            </a:r>
            <a:endParaRPr lang="en-GB" sz="2000" dirty="0"/>
          </a:p>
          <a:p>
            <a:r>
              <a:rPr lang="en-GB" sz="2000" dirty="0">
                <a:latin typeface="DM Sans Medium"/>
              </a:rPr>
              <a:t>•    Taking practical steps to improve</a:t>
            </a:r>
            <a:endParaRPr lang="en-GB" sz="2000" dirty="0"/>
          </a:p>
          <a:p>
            <a:endParaRPr lang="en-GB" dirty="0">
              <a:latin typeface="DM Sans Medium"/>
            </a:endParaRPr>
          </a:p>
          <a:p>
            <a:r>
              <a:rPr lang="en-GB" dirty="0">
                <a:latin typeface="DM Sans Medium"/>
              </a:rPr>
              <a:t>👉 You won’t be doing it alone. The Unite Foundation provides the tools to help your SU along the way.</a:t>
            </a:r>
            <a:endParaRPr lang="en-GB" dirty="0"/>
          </a:p>
          <a:p>
            <a:endParaRPr lang="en-GB" dirty="0"/>
          </a:p>
          <a:p>
            <a:endParaRPr lang="en-GB" dirty="0">
              <a:latin typeface="DM Sans Medium"/>
            </a:endParaRPr>
          </a:p>
        </p:txBody>
      </p:sp>
      <p:pic>
        <p:nvPicPr>
          <p:cNvPr id="9" name="Picture 8" descr="A picture containing graphical user interface&#10;&#10;Description automatically generated">
            <a:extLst>
              <a:ext uri="{FF2B5EF4-FFF2-40B4-BE49-F238E27FC236}">
                <a16:creationId xmlns:a16="http://schemas.microsoft.com/office/drawing/2014/main" id="{2BCB1EDF-851F-EDA6-97D0-B35F3F142158}"/>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1C6BD62C-1206-5E33-4019-B6361A594784}"/>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08985106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B7161-2241-E241-5EEC-E4375739F5A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F90BB54-04BB-9F27-FA81-5B833512E5B9}"/>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7CB9DA9-6579-8650-D8B3-CA08818A7FB6}"/>
              </a:ext>
            </a:extLst>
          </p:cNvPr>
          <p:cNvSpPr>
            <a:spLocks noGrp="1"/>
          </p:cNvSpPr>
          <p:nvPr>
            <p:ph type="title"/>
          </p:nvPr>
        </p:nvSpPr>
        <p:spPr/>
        <p:txBody>
          <a:bodyPr/>
          <a:lstStyle/>
          <a:p>
            <a:r>
              <a:rPr lang="en-GB" dirty="0">
                <a:latin typeface="DM Sans Medium"/>
                <a:ea typeface="Segoe UI Emoji"/>
              </a:rPr>
              <a:t>Be </a:t>
            </a:r>
            <a:r>
              <a:rPr lang="en-GB" dirty="0">
                <a:latin typeface="DM Sans Medium"/>
              </a:rPr>
              <a:t>part of the bigger picture:</a:t>
            </a:r>
            <a:endParaRPr lang="en-US" dirty="0">
              <a:latin typeface="DM Sans Medium"/>
            </a:endParaRPr>
          </a:p>
        </p:txBody>
      </p:sp>
      <p:sp>
        <p:nvSpPr>
          <p:cNvPr id="3" name="Text Placeholder 2">
            <a:extLst>
              <a:ext uri="{FF2B5EF4-FFF2-40B4-BE49-F238E27FC236}">
                <a16:creationId xmlns:a16="http://schemas.microsoft.com/office/drawing/2014/main" id="{D4915896-857E-E5B4-B588-D9057AB7E94D}"/>
              </a:ext>
            </a:extLst>
          </p:cNvPr>
          <p:cNvSpPr>
            <a:spLocks noGrp="1"/>
          </p:cNvSpPr>
          <p:nvPr>
            <p:ph type="body" sz="quarter" idx="11"/>
          </p:nvPr>
        </p:nvSpPr>
        <p:spPr/>
        <p:txBody>
          <a:bodyPr vert="horz" lIns="91440" tIns="45720" rIns="91440" bIns="45720" rtlCol="0" anchor="t">
            <a:normAutofit lnSpcReduction="10000"/>
          </a:bodyPr>
          <a:lstStyle/>
          <a:p>
            <a:r>
              <a:rPr lang="en-GB" dirty="0">
                <a:latin typeface="DM Sans Medium"/>
              </a:rPr>
              <a:t>This work doesn’t stop at one university.</a:t>
            </a:r>
            <a:endParaRPr lang="en-US" dirty="0"/>
          </a:p>
          <a:p>
            <a:endParaRPr lang="en-GB" dirty="0">
              <a:latin typeface="DM Sans Medium"/>
            </a:endParaRPr>
          </a:p>
          <a:p>
            <a:r>
              <a:rPr lang="en-GB" dirty="0">
                <a:latin typeface="DM Sans Medium"/>
              </a:rPr>
              <a:t>The Unite Foundation wants to hear from you:</a:t>
            </a:r>
            <a:endParaRPr lang="en-GB" dirty="0"/>
          </a:p>
          <a:p>
            <a:r>
              <a:rPr lang="en-GB" dirty="0">
                <a:latin typeface="DM Sans Medium"/>
              </a:rPr>
              <a:t>•    What’s working well?</a:t>
            </a:r>
            <a:endParaRPr lang="en-GB" dirty="0"/>
          </a:p>
          <a:p>
            <a:r>
              <a:rPr lang="en-GB" dirty="0">
                <a:latin typeface="DM Sans Medium"/>
              </a:rPr>
              <a:t>•    Where are the pinch points?</a:t>
            </a:r>
            <a:endParaRPr lang="en-GB" dirty="0"/>
          </a:p>
          <a:p>
            <a:r>
              <a:rPr lang="en-GB" dirty="0">
                <a:latin typeface="DM Sans Medium"/>
              </a:rPr>
              <a:t>•    What practice goes beyond the Blueprint?</a:t>
            </a:r>
            <a:endParaRPr lang="en-GB" dirty="0"/>
          </a:p>
          <a:p>
            <a:endParaRPr lang="en-GB" dirty="0">
              <a:latin typeface="DM Sans Medium"/>
            </a:endParaRPr>
          </a:p>
          <a:p>
            <a:r>
              <a:rPr lang="en-GB" dirty="0">
                <a:latin typeface="DM Sans Medium"/>
              </a:rPr>
              <a:t>👉 By sharing this, you help shape the future of support across the sector.</a:t>
            </a:r>
            <a:endParaRPr lang="en-GB" dirty="0"/>
          </a:p>
          <a:p>
            <a:endParaRPr lang="en-GB" dirty="0"/>
          </a:p>
        </p:txBody>
      </p:sp>
      <p:pic>
        <p:nvPicPr>
          <p:cNvPr id="9" name="Picture 8" descr="A picture containing graphical user interface&#10;&#10;Description automatically generated">
            <a:extLst>
              <a:ext uri="{FF2B5EF4-FFF2-40B4-BE49-F238E27FC236}">
                <a16:creationId xmlns:a16="http://schemas.microsoft.com/office/drawing/2014/main" id="{D8639B5D-8F0B-06EB-D983-6F918567EFC7}"/>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A098751B-2BBA-C1DE-8033-6502A5F6A7F7}"/>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36968641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0114A-183C-9522-7568-BC0F93326EC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526545B-EB1D-BBEF-CE8D-69B0B0106850}"/>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0AB2183-C399-34F6-620E-D53542B62EBF}"/>
              </a:ext>
            </a:extLst>
          </p:cNvPr>
          <p:cNvSpPr>
            <a:spLocks noGrp="1"/>
          </p:cNvSpPr>
          <p:nvPr>
            <p:ph type="title"/>
          </p:nvPr>
        </p:nvSpPr>
        <p:spPr/>
        <p:txBody>
          <a:bodyPr/>
          <a:lstStyle/>
          <a:p>
            <a:r>
              <a:rPr lang="en-GB" dirty="0">
                <a:latin typeface="DM Sans Medium"/>
                <a:ea typeface="Segoe UI Emoji"/>
              </a:rPr>
              <a:t>Group Discussion: </a:t>
            </a:r>
            <a:endParaRPr lang="en-US" dirty="0"/>
          </a:p>
        </p:txBody>
      </p:sp>
      <p:sp>
        <p:nvSpPr>
          <p:cNvPr id="3" name="Text Placeholder 2">
            <a:extLst>
              <a:ext uri="{FF2B5EF4-FFF2-40B4-BE49-F238E27FC236}">
                <a16:creationId xmlns:a16="http://schemas.microsoft.com/office/drawing/2014/main" id="{3D42664E-60C4-02E7-59C1-40137C3FDF48}"/>
              </a:ext>
            </a:extLst>
          </p:cNvPr>
          <p:cNvSpPr>
            <a:spLocks noGrp="1"/>
          </p:cNvSpPr>
          <p:nvPr>
            <p:ph type="body" sz="quarter" idx="11"/>
          </p:nvPr>
        </p:nvSpPr>
        <p:spPr/>
        <p:txBody>
          <a:bodyPr vert="horz" lIns="91440" tIns="45720" rIns="91440" bIns="45720" rtlCol="0" anchor="t">
            <a:normAutofit/>
          </a:bodyPr>
          <a:lstStyle/>
          <a:p>
            <a:pPr marL="342900" indent="-342900">
              <a:buFont typeface="Arial" panose="020B0604020202020204" pitchFamily="34" charset="0"/>
              <a:buChar char="•"/>
            </a:pPr>
            <a:r>
              <a:rPr lang="en-GB" dirty="0">
                <a:latin typeface="DM Sans Medium"/>
              </a:rPr>
              <a:t>What have your own experiences of life on campus be like?</a:t>
            </a:r>
          </a:p>
          <a:p>
            <a:endParaRPr lang="en-US" dirty="0"/>
          </a:p>
          <a:p>
            <a:pPr marL="342900" indent="-342900">
              <a:buFont typeface="Arial" panose="020B0604020202020204" pitchFamily="34" charset="0"/>
              <a:buChar char="•"/>
            </a:pPr>
            <a:r>
              <a:rPr lang="en-US" dirty="0"/>
              <a:t>What could improve life living on campus for students, including care-experienced and estranged students?</a:t>
            </a:r>
          </a:p>
        </p:txBody>
      </p:sp>
      <p:pic>
        <p:nvPicPr>
          <p:cNvPr id="9" name="Picture 8" descr="A picture containing graphical user interface&#10;&#10;Description automatically generated">
            <a:extLst>
              <a:ext uri="{FF2B5EF4-FFF2-40B4-BE49-F238E27FC236}">
                <a16:creationId xmlns:a16="http://schemas.microsoft.com/office/drawing/2014/main" id="{B0EFD77B-80D9-26C5-6EE6-6CAEB6C8D077}"/>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09B6C4BA-07B2-AEB6-770B-1C05E3ED0868}"/>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357364114"/>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8B6C5-AB59-4CC8-C44C-983A1565261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0B8CDEE-D934-45B2-72CE-76FFE1754564}"/>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6C92800-BE8F-E414-E48D-A68B049B90E0}"/>
              </a:ext>
            </a:extLst>
          </p:cNvPr>
          <p:cNvSpPr>
            <a:spLocks noGrp="1"/>
          </p:cNvSpPr>
          <p:nvPr>
            <p:ph type="title"/>
          </p:nvPr>
        </p:nvSpPr>
        <p:spPr/>
        <p:txBody>
          <a:bodyPr/>
          <a:lstStyle/>
          <a:p>
            <a:r>
              <a:rPr lang="en-GB" dirty="0">
                <a:latin typeface="DM Sans Medium"/>
              </a:rPr>
              <a:t>Key takeaway:</a:t>
            </a:r>
            <a:endParaRPr lang="en-US" dirty="0">
              <a:latin typeface="DM Sans Medium"/>
            </a:endParaRPr>
          </a:p>
        </p:txBody>
      </p:sp>
      <p:sp>
        <p:nvSpPr>
          <p:cNvPr id="3" name="Text Placeholder 2">
            <a:extLst>
              <a:ext uri="{FF2B5EF4-FFF2-40B4-BE49-F238E27FC236}">
                <a16:creationId xmlns:a16="http://schemas.microsoft.com/office/drawing/2014/main" id="{7E97F388-F96A-692D-6CD0-534D31101E48}"/>
              </a:ext>
            </a:extLst>
          </p:cNvPr>
          <p:cNvSpPr>
            <a:spLocks noGrp="1"/>
          </p:cNvSpPr>
          <p:nvPr>
            <p:ph type="body" sz="quarter" idx="11"/>
          </p:nvPr>
        </p:nvSpPr>
        <p:spPr/>
        <p:txBody>
          <a:bodyPr vert="horz" lIns="91440" tIns="45720" rIns="91440" bIns="45720" rtlCol="0" anchor="t">
            <a:normAutofit lnSpcReduction="10000"/>
          </a:bodyPr>
          <a:lstStyle/>
          <a:p>
            <a:r>
              <a:rPr lang="en-GB" dirty="0">
                <a:latin typeface="DM Sans Medium"/>
              </a:rPr>
              <a:t>This isn’t just about accommodation.</a:t>
            </a:r>
            <a:endParaRPr lang="en-US" dirty="0"/>
          </a:p>
          <a:p>
            <a:endParaRPr lang="en-GB" dirty="0">
              <a:latin typeface="DM Sans Medium"/>
            </a:endParaRPr>
          </a:p>
          <a:p>
            <a:r>
              <a:rPr lang="en-GB" dirty="0">
                <a:latin typeface="DM Sans Medium"/>
              </a:rPr>
              <a:t>It’s about:</a:t>
            </a:r>
            <a:endParaRPr lang="en-GB" dirty="0"/>
          </a:p>
          <a:p>
            <a:r>
              <a:rPr lang="en-GB" dirty="0">
                <a:latin typeface="DM Sans Medium"/>
              </a:rPr>
              <a:t>•    Fairness</a:t>
            </a:r>
            <a:endParaRPr lang="en-GB" dirty="0"/>
          </a:p>
          <a:p>
            <a:r>
              <a:rPr lang="en-GB" dirty="0">
                <a:latin typeface="DM Sans Medium"/>
              </a:rPr>
              <a:t>•    Belonging</a:t>
            </a:r>
            <a:endParaRPr lang="en-GB" dirty="0"/>
          </a:p>
          <a:p>
            <a:r>
              <a:rPr lang="en-GB" dirty="0">
                <a:latin typeface="DM Sans Medium"/>
              </a:rPr>
              <a:t>•    And whether all students have the chance to succeed</a:t>
            </a:r>
            <a:endParaRPr lang="en-GB" dirty="0"/>
          </a:p>
          <a:p>
            <a:endParaRPr lang="en-GB" dirty="0">
              <a:latin typeface="DM Sans Medium"/>
            </a:endParaRPr>
          </a:p>
          <a:p>
            <a:r>
              <a:rPr lang="en-GB" dirty="0">
                <a:latin typeface="DM Sans Medium"/>
              </a:rPr>
              <a:t>👉 A home at university shouldn’t be the exception — it should be the expectation.</a:t>
            </a:r>
            <a:endParaRPr lang="en-GB" dirty="0"/>
          </a:p>
          <a:p>
            <a:endParaRPr lang="en-GB" dirty="0"/>
          </a:p>
          <a:p>
            <a:endParaRPr lang="en-GB" dirty="0"/>
          </a:p>
        </p:txBody>
      </p:sp>
      <p:pic>
        <p:nvPicPr>
          <p:cNvPr id="9" name="Picture 8" descr="A picture containing graphical user interface&#10;&#10;Description automatically generated">
            <a:extLst>
              <a:ext uri="{FF2B5EF4-FFF2-40B4-BE49-F238E27FC236}">
                <a16:creationId xmlns:a16="http://schemas.microsoft.com/office/drawing/2014/main" id="{B3F6513D-44B3-3C58-5B75-7B5FF5CE5573}"/>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2452BDD8-1B79-0FEF-E8D3-B14BAEE7BDC0}"/>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0586026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E7C3C-DE71-E5CA-EEE3-AAE2AF26225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8F8A644-FB4F-0093-7238-D839FDB87430}"/>
              </a:ext>
            </a:extLst>
          </p:cNvPr>
          <p:cNvSpPr/>
          <p:nvPr/>
        </p:nvSpPr>
        <p:spPr>
          <a:xfrm>
            <a:off x="0" y="0"/>
            <a:ext cx="12192000" cy="6858000"/>
          </a:xfrm>
          <a:prstGeom prst="rect">
            <a:avLst/>
          </a:prstGeom>
          <a:solidFill>
            <a:srgbClr val="09BC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7A4C399-AF59-29E0-E712-0954B5DA9387}"/>
              </a:ext>
            </a:extLst>
          </p:cNvPr>
          <p:cNvSpPr txBox="1"/>
          <p:nvPr/>
        </p:nvSpPr>
        <p:spPr>
          <a:xfrm>
            <a:off x="-1279" y="1537928"/>
            <a:ext cx="12199491" cy="378565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8000">
                <a:solidFill>
                  <a:srgbClr val="FFFFFF"/>
                </a:solidFill>
                <a:latin typeface="DM Sans Medium"/>
                <a:ea typeface="Calibri"/>
                <a:cs typeface="Calibri"/>
              </a:rPr>
              <a:t>Room 1: Guaranteed</a:t>
            </a:r>
          </a:p>
          <a:p>
            <a:pPr algn="ctr"/>
            <a:r>
              <a:rPr lang="en-GB" sz="8000" dirty="0">
                <a:solidFill>
                  <a:srgbClr val="FFFFFF"/>
                </a:solidFill>
                <a:latin typeface="DM Sans Medium"/>
                <a:ea typeface="Calibri"/>
                <a:cs typeface="Calibri"/>
              </a:rPr>
              <a:t>Year-Round </a:t>
            </a:r>
            <a:r>
              <a:rPr lang="en-GB" sz="8000">
                <a:solidFill>
                  <a:srgbClr val="FFFFFF"/>
                </a:solidFill>
                <a:latin typeface="DM Sans Medium"/>
                <a:ea typeface="Calibri"/>
                <a:cs typeface="Calibri"/>
              </a:rPr>
              <a:t>Accommodation</a:t>
            </a:r>
            <a:endParaRPr lang="en-GB" sz="8000" dirty="0">
              <a:solidFill>
                <a:srgbClr val="FFFFFF"/>
              </a:solidFill>
              <a:latin typeface="DM Sans Medium"/>
              <a:ea typeface="Calibri"/>
              <a:cs typeface="Calibri"/>
            </a:endParaRPr>
          </a:p>
        </p:txBody>
      </p:sp>
      <p:pic>
        <p:nvPicPr>
          <p:cNvPr id="10" name="Picture 9" descr="A picture containing graphical user interface&#10;&#10;Description automatically generated">
            <a:extLst>
              <a:ext uri="{FF2B5EF4-FFF2-40B4-BE49-F238E27FC236}">
                <a16:creationId xmlns:a16="http://schemas.microsoft.com/office/drawing/2014/main" id="{F89349F4-D16E-146F-AA4C-9D3E0D856B69}"/>
              </a:ext>
            </a:extLst>
          </p:cNvPr>
          <p:cNvPicPr>
            <a:picLocks noChangeAspect="1"/>
          </p:cNvPicPr>
          <p:nvPr/>
        </p:nvPicPr>
        <p:blipFill>
          <a:blip r:embed="rId2"/>
          <a:stretch>
            <a:fillRect/>
          </a:stretch>
        </p:blipFill>
        <p:spPr>
          <a:xfrm>
            <a:off x="11113532" y="6170561"/>
            <a:ext cx="913930" cy="511445"/>
          </a:xfrm>
          <a:prstGeom prst="rect">
            <a:avLst/>
          </a:prstGeom>
        </p:spPr>
      </p:pic>
    </p:spTree>
    <p:extLst>
      <p:ext uri="{BB962C8B-B14F-4D97-AF65-F5344CB8AC3E}">
        <p14:creationId xmlns:p14="http://schemas.microsoft.com/office/powerpoint/2010/main" val="334024387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AEAD6-4C6C-22A4-721C-2D5EADFEC08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9EED8A6-78FE-1D2B-F8FF-D07910918781}"/>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A2DE131-366B-F984-A41D-4515FF6BCDAA}"/>
              </a:ext>
            </a:extLst>
          </p:cNvPr>
          <p:cNvSpPr>
            <a:spLocks noGrp="1"/>
          </p:cNvSpPr>
          <p:nvPr>
            <p:ph type="title"/>
          </p:nvPr>
        </p:nvSpPr>
        <p:spPr/>
        <p:txBody>
          <a:bodyPr/>
          <a:lstStyle/>
          <a:p>
            <a:r>
              <a:rPr lang="en-GB" dirty="0">
                <a:latin typeface="DM Sans Medium"/>
              </a:rPr>
              <a:t>The Big Idea:</a:t>
            </a:r>
            <a:endParaRPr lang="en-US" dirty="0"/>
          </a:p>
        </p:txBody>
      </p:sp>
      <p:sp>
        <p:nvSpPr>
          <p:cNvPr id="3" name="Text Placeholder 2">
            <a:extLst>
              <a:ext uri="{FF2B5EF4-FFF2-40B4-BE49-F238E27FC236}">
                <a16:creationId xmlns:a16="http://schemas.microsoft.com/office/drawing/2014/main" id="{AF53FEF9-2547-70DD-98D8-C7767EE589FD}"/>
              </a:ext>
            </a:extLst>
          </p:cNvPr>
          <p:cNvSpPr>
            <a:spLocks noGrp="1"/>
          </p:cNvSpPr>
          <p:nvPr>
            <p:ph type="body" sz="quarter" idx="11"/>
          </p:nvPr>
        </p:nvSpPr>
        <p:spPr/>
        <p:txBody>
          <a:bodyPr vert="horz" lIns="91440" tIns="45720" rIns="91440" bIns="45720" rtlCol="0" anchor="t">
            <a:normAutofit lnSpcReduction="10000"/>
          </a:bodyPr>
          <a:lstStyle/>
          <a:p>
            <a:r>
              <a:rPr lang="en-GB" dirty="0">
                <a:latin typeface="DM Sans Medium"/>
              </a:rPr>
              <a:t>Imagine trying to succeed at university… without knowing where you’ll live for part of the year. </a:t>
            </a:r>
            <a:endParaRPr lang="en-US" dirty="0"/>
          </a:p>
          <a:p>
            <a:endParaRPr lang="en-GB" dirty="0"/>
          </a:p>
          <a:p>
            <a:r>
              <a:rPr lang="en-GB" dirty="0">
                <a:latin typeface="DM Sans Medium"/>
              </a:rPr>
              <a:t>For many care-experienced and estranged students, this isn’t hypothetical — it’s reality.</a:t>
            </a:r>
            <a:endParaRPr lang="en-GB" dirty="0"/>
          </a:p>
          <a:p>
            <a:endParaRPr lang="en-GB" dirty="0">
              <a:latin typeface="DM Sans Medium"/>
            </a:endParaRPr>
          </a:p>
          <a:p>
            <a:r>
              <a:rPr lang="en-GB" dirty="0">
                <a:latin typeface="DM Sans Medium"/>
              </a:rPr>
              <a:t>Room 1 is simple: </a:t>
            </a:r>
            <a:endParaRPr lang="en-GB" dirty="0"/>
          </a:p>
          <a:p>
            <a:r>
              <a:rPr lang="en-GB" dirty="0">
                <a:latin typeface="DM Sans Medium"/>
                <a:ea typeface="Segoe UI Emoji"/>
              </a:rPr>
              <a:t>👉</a:t>
            </a:r>
            <a:r>
              <a:rPr lang="en-GB" dirty="0">
                <a:latin typeface="DM Sans Medium"/>
              </a:rPr>
              <a:t> Students should have safe, stable accommodation all year round — including summer. </a:t>
            </a:r>
            <a:endParaRPr lang="en-GB" dirty="0"/>
          </a:p>
          <a:p>
            <a:endParaRPr lang="en-GB" dirty="0">
              <a:latin typeface="DM Sans Medium"/>
            </a:endParaRPr>
          </a:p>
        </p:txBody>
      </p:sp>
      <p:pic>
        <p:nvPicPr>
          <p:cNvPr id="9" name="Picture 8" descr="A picture containing graphical user interface&#10;&#10;Description automatically generated">
            <a:extLst>
              <a:ext uri="{FF2B5EF4-FFF2-40B4-BE49-F238E27FC236}">
                <a16:creationId xmlns:a16="http://schemas.microsoft.com/office/drawing/2014/main" id="{DEFC9F74-E8C2-87EB-B4C2-B18B6EDC4D19}"/>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DB9DA3B6-D7B5-7F0C-0DB1-84309429A961}"/>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79164018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A66BC-7BE2-0AA0-50EB-34719B7EB8D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3F1FA7A-A5E4-731D-3389-016456D505AA}"/>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C83E2CD-A893-DC87-8302-58D5A4E92BC2}"/>
              </a:ext>
            </a:extLst>
          </p:cNvPr>
          <p:cNvSpPr>
            <a:spLocks noGrp="1"/>
          </p:cNvSpPr>
          <p:nvPr>
            <p:ph type="title"/>
          </p:nvPr>
        </p:nvSpPr>
        <p:spPr/>
        <p:txBody>
          <a:bodyPr/>
          <a:lstStyle/>
          <a:p>
            <a:r>
              <a:rPr lang="en-GB" dirty="0">
                <a:latin typeface="DM Sans Medium"/>
              </a:rPr>
              <a:t>Why This Matters:</a:t>
            </a:r>
            <a:endParaRPr lang="en-US" dirty="0"/>
          </a:p>
        </p:txBody>
      </p:sp>
      <p:sp>
        <p:nvSpPr>
          <p:cNvPr id="3" name="Text Placeholder 2">
            <a:extLst>
              <a:ext uri="{FF2B5EF4-FFF2-40B4-BE49-F238E27FC236}">
                <a16:creationId xmlns:a16="http://schemas.microsoft.com/office/drawing/2014/main" id="{2651A523-A9EA-EA75-BA79-1EB5235F5735}"/>
              </a:ext>
            </a:extLst>
          </p:cNvPr>
          <p:cNvSpPr>
            <a:spLocks noGrp="1"/>
          </p:cNvSpPr>
          <p:nvPr>
            <p:ph type="body" sz="quarter" idx="11"/>
          </p:nvPr>
        </p:nvSpPr>
        <p:spPr/>
        <p:txBody>
          <a:bodyPr vert="horz" lIns="91440" tIns="45720" rIns="91440" bIns="45720" rtlCol="0" anchor="t">
            <a:normAutofit fontScale="85000" lnSpcReduction="10000"/>
          </a:bodyPr>
          <a:lstStyle/>
          <a:p>
            <a:r>
              <a:rPr lang="en-GB" dirty="0"/>
              <a:t>University systems often assume students can “go home” outside term time. But for some students, there is no safe home to return to. </a:t>
            </a:r>
          </a:p>
          <a:p>
            <a:endParaRPr lang="en-GB" dirty="0"/>
          </a:p>
          <a:p>
            <a:r>
              <a:rPr lang="en-GB" dirty="0"/>
              <a:t>That creates real challenges: </a:t>
            </a:r>
          </a:p>
          <a:p>
            <a:pPr marL="342900" indent="-342900">
              <a:buFont typeface="Arial" panose="020B0604020202020204" pitchFamily="34" charset="0"/>
              <a:buChar char="•"/>
            </a:pPr>
            <a:r>
              <a:rPr lang="en-GB" dirty="0"/>
              <a:t>Nowhere to stay during long breaks (especially summer) </a:t>
            </a:r>
          </a:p>
          <a:p>
            <a:pPr marL="342900" indent="-342900">
              <a:buFont typeface="Arial" panose="020B0604020202020204" pitchFamily="34" charset="0"/>
              <a:buChar char="•"/>
            </a:pPr>
            <a:r>
              <a:rPr lang="en-GB" dirty="0"/>
              <a:t>Expensive short-term housing options </a:t>
            </a:r>
          </a:p>
          <a:p>
            <a:pPr marL="342900" indent="-342900">
              <a:buFont typeface="Arial" panose="020B0604020202020204" pitchFamily="34" charset="0"/>
              <a:buChar char="•"/>
            </a:pPr>
            <a:r>
              <a:rPr lang="en-GB" dirty="0"/>
              <a:t>Constant moving between places </a:t>
            </a:r>
          </a:p>
          <a:p>
            <a:pPr marL="342900" indent="-342900">
              <a:buFont typeface="Arial" panose="020B0604020202020204" pitchFamily="34" charset="0"/>
              <a:buChar char="•"/>
            </a:pPr>
            <a:r>
              <a:rPr lang="en-GB" dirty="0"/>
              <a:t>Increased risk of homelessness </a:t>
            </a:r>
          </a:p>
          <a:p>
            <a:pPr marL="342900" indent="-342900">
              <a:buFont typeface="Arial" panose="020B0604020202020204" pitchFamily="34" charset="0"/>
              <a:buChar char="•"/>
            </a:pPr>
            <a:endParaRPr lang="en-GB" dirty="0"/>
          </a:p>
          <a:p>
            <a:r>
              <a:rPr lang="en-GB" dirty="0"/>
              <a:t>👉 If a student doesn’t know where they’re living, everything else becomes harder. </a:t>
            </a:r>
            <a:endParaRPr lang="en-GB" dirty="0">
              <a:latin typeface="DM Sans Medium"/>
            </a:endParaRPr>
          </a:p>
        </p:txBody>
      </p:sp>
      <p:pic>
        <p:nvPicPr>
          <p:cNvPr id="9" name="Picture 8" descr="A picture containing graphical user interface&#10;&#10;Description automatically generated">
            <a:extLst>
              <a:ext uri="{FF2B5EF4-FFF2-40B4-BE49-F238E27FC236}">
                <a16:creationId xmlns:a16="http://schemas.microsoft.com/office/drawing/2014/main" id="{AC3E3EAE-50E9-9212-ECAF-520EAB6BC656}"/>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3A9D8E8E-009D-2D3F-76EF-61F08535CD3C}"/>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23500860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3F050-4A42-EFC9-AEAB-07F544AB2CD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EF4ACC7-3918-A50D-1A97-F5910BFB0FED}"/>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50243F-56B6-676E-85E4-8DC162BB48E1}"/>
              </a:ext>
            </a:extLst>
          </p:cNvPr>
          <p:cNvSpPr>
            <a:spLocks noGrp="1"/>
          </p:cNvSpPr>
          <p:nvPr>
            <p:ph type="title"/>
          </p:nvPr>
        </p:nvSpPr>
        <p:spPr/>
        <p:txBody>
          <a:bodyPr/>
          <a:lstStyle/>
          <a:p>
            <a:r>
              <a:rPr lang="en-GB" dirty="0">
                <a:latin typeface="DM Sans Medium"/>
              </a:rPr>
              <a:t>What good looks like :</a:t>
            </a:r>
            <a:endParaRPr lang="en-US" dirty="0"/>
          </a:p>
        </p:txBody>
      </p:sp>
      <p:sp>
        <p:nvSpPr>
          <p:cNvPr id="3" name="Text Placeholder 2">
            <a:extLst>
              <a:ext uri="{FF2B5EF4-FFF2-40B4-BE49-F238E27FC236}">
                <a16:creationId xmlns:a16="http://schemas.microsoft.com/office/drawing/2014/main" id="{DDBE9C0E-A77A-C2C5-3465-0B133AD920A1}"/>
              </a:ext>
            </a:extLst>
          </p:cNvPr>
          <p:cNvSpPr>
            <a:spLocks noGrp="1"/>
          </p:cNvSpPr>
          <p:nvPr>
            <p:ph type="body" sz="quarter" idx="11"/>
          </p:nvPr>
        </p:nvSpPr>
        <p:spPr/>
        <p:txBody>
          <a:bodyPr vert="horz" lIns="91440" tIns="45720" rIns="91440" bIns="45720" rtlCol="0" anchor="t">
            <a:normAutofit fontScale="70000" lnSpcReduction="20000"/>
          </a:bodyPr>
          <a:lstStyle/>
          <a:p>
            <a:r>
              <a:rPr lang="en-GB" dirty="0">
                <a:latin typeface="DM Sans Medium"/>
              </a:rPr>
              <a:t>When this room is “built”, students experience certainty — not crisis. </a:t>
            </a:r>
            <a:endParaRPr lang="en-US" dirty="0">
              <a:latin typeface="DM Sans Medium"/>
            </a:endParaRPr>
          </a:p>
          <a:p>
            <a:endParaRPr lang="en-GB" dirty="0"/>
          </a:p>
          <a:p>
            <a:r>
              <a:rPr lang="en-GB" dirty="0">
                <a:latin typeface="DM Sans Medium"/>
              </a:rPr>
              <a:t>Strong approaches include: </a:t>
            </a:r>
          </a:p>
          <a:p>
            <a:endParaRPr lang="en-GB" dirty="0"/>
          </a:p>
          <a:p>
            <a:pPr marL="342900" indent="-342900">
              <a:buFont typeface="Arial" panose="020B0604020202020204" pitchFamily="34" charset="0"/>
              <a:buChar char="•"/>
            </a:pPr>
            <a:r>
              <a:rPr lang="en-GB" dirty="0">
                <a:latin typeface="DM Sans Medium"/>
              </a:rPr>
              <a:t>Guaranteed or priority access to halls during vacation periods </a:t>
            </a:r>
            <a:endParaRPr lang="en-GB" dirty="0"/>
          </a:p>
          <a:p>
            <a:endParaRPr lang="en-GB" dirty="0"/>
          </a:p>
          <a:p>
            <a:pPr marL="342900" indent="-342900">
              <a:buFont typeface="Arial" panose="020B0604020202020204" pitchFamily="34" charset="0"/>
              <a:buChar char="•"/>
            </a:pPr>
            <a:r>
              <a:rPr lang="en-GB" dirty="0">
                <a:latin typeface="DM Sans Medium"/>
              </a:rPr>
              <a:t>Proactive communication (students are told early and often) </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Emergency accommodation options when things go wrong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Joined-up support (housing + finance + wellbeing working together) </a:t>
            </a:r>
            <a:endParaRPr lang="en-GB" dirty="0"/>
          </a:p>
          <a:p>
            <a:endParaRPr lang="en-GB" dirty="0"/>
          </a:p>
          <a:p>
            <a:r>
              <a:rPr lang="en-GB" dirty="0">
                <a:latin typeface="DM Sans Medium"/>
              </a:rPr>
              <a:t>👉 The key shift: From “support if things go wrong” to “stability built into the system.” </a:t>
            </a:r>
          </a:p>
        </p:txBody>
      </p:sp>
      <p:pic>
        <p:nvPicPr>
          <p:cNvPr id="9" name="Picture 8" descr="A picture containing graphical user interface&#10;&#10;Description automatically generated">
            <a:extLst>
              <a:ext uri="{FF2B5EF4-FFF2-40B4-BE49-F238E27FC236}">
                <a16:creationId xmlns:a16="http://schemas.microsoft.com/office/drawing/2014/main" id="{27D71BF9-FAC0-5E87-067B-94CBCB5C0758}"/>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E676B7EC-CE93-B363-0171-194DEB4B2532}"/>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84943720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53C35-FB45-56AA-D8D9-011FA1BB520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2566DC1-4D60-AFD9-04F9-1E95D14B1CC8}"/>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075ECFC-AC42-CE93-AAE8-A04A760403EA}"/>
              </a:ext>
            </a:extLst>
          </p:cNvPr>
          <p:cNvSpPr>
            <a:spLocks noGrp="1"/>
          </p:cNvSpPr>
          <p:nvPr>
            <p:ph type="title"/>
          </p:nvPr>
        </p:nvSpPr>
        <p:spPr/>
        <p:txBody>
          <a:bodyPr/>
          <a:lstStyle/>
          <a:p>
            <a:r>
              <a:rPr lang="en-GB" dirty="0">
                <a:latin typeface="DM Sans Medium"/>
                <a:ea typeface="Segoe UI Emoji"/>
              </a:rPr>
              <a:t>In practice: </a:t>
            </a:r>
            <a:r>
              <a:rPr lang="en-GB" dirty="0">
                <a:latin typeface="DM Sans Medium"/>
              </a:rPr>
              <a:t>University of Strathclyde</a:t>
            </a:r>
            <a:endParaRPr lang="en-US" dirty="0"/>
          </a:p>
        </p:txBody>
      </p:sp>
      <p:sp>
        <p:nvSpPr>
          <p:cNvPr id="3" name="Text Placeholder 2">
            <a:extLst>
              <a:ext uri="{FF2B5EF4-FFF2-40B4-BE49-F238E27FC236}">
                <a16:creationId xmlns:a16="http://schemas.microsoft.com/office/drawing/2014/main" id="{192BDC46-EE75-2100-9F92-6A8DCC4769D4}"/>
              </a:ext>
            </a:extLst>
          </p:cNvPr>
          <p:cNvSpPr>
            <a:spLocks noGrp="1"/>
          </p:cNvSpPr>
          <p:nvPr>
            <p:ph type="body" sz="quarter" idx="11"/>
          </p:nvPr>
        </p:nvSpPr>
        <p:spPr/>
        <p:txBody>
          <a:bodyPr vert="horz" lIns="91440" tIns="45720" rIns="91440" bIns="45720" rtlCol="0" anchor="t">
            <a:normAutofit fontScale="62500" lnSpcReduction="20000"/>
          </a:bodyPr>
          <a:lstStyle/>
          <a:p>
            <a:r>
              <a:rPr lang="en-GB" dirty="0">
                <a:latin typeface="DM Sans Medium"/>
              </a:rPr>
              <a:t>At Strathclyde, this room is already taking shape: </a:t>
            </a:r>
            <a:endParaRPr lang="en-US" dirty="0"/>
          </a:p>
          <a:p>
            <a:endParaRPr lang="en-GB" dirty="0"/>
          </a:p>
          <a:p>
            <a:pPr marL="342900" indent="-342900">
              <a:buFont typeface="Arial" panose="020B0604020202020204" pitchFamily="34" charset="0"/>
              <a:buChar char="•"/>
            </a:pPr>
            <a:r>
              <a:rPr lang="en-GB" dirty="0">
                <a:latin typeface="DM Sans Medium"/>
              </a:rPr>
              <a:t>Summer accommodation available for care-experienced and estranged students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Priority / guaranteed access to halls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Emergency housing for crisis situations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Information shared before arrival and throughout the student journey </a:t>
            </a:r>
            <a:endParaRPr lang="en-GB" dirty="0"/>
          </a:p>
          <a:p>
            <a:endParaRPr lang="en-GB" dirty="0"/>
          </a:p>
          <a:p>
            <a:pPr marL="342900" indent="-342900">
              <a:buFont typeface="Arial" panose="020B0604020202020204" pitchFamily="34" charset="0"/>
              <a:buChar char="•"/>
            </a:pPr>
            <a:r>
              <a:rPr lang="en-GB" dirty="0">
                <a:latin typeface="DM Sans Medium"/>
              </a:rPr>
              <a:t>Strong links between accommodation, support staff, and external partners </a:t>
            </a:r>
            <a:endParaRPr lang="en-GB" dirty="0"/>
          </a:p>
          <a:p>
            <a:endParaRPr lang="en-GB" dirty="0"/>
          </a:p>
          <a:p>
            <a:r>
              <a:rPr lang="en-GB" dirty="0"/>
              <a:t>In one year, 16 students were supported over the </a:t>
            </a:r>
            <a:r>
              <a:rPr lang="en-GB" dirty="0">
                <a:latin typeface="DM Sans Medium"/>
              </a:rPr>
              <a:t>summer. </a:t>
            </a:r>
            <a:endParaRPr lang="en-GB" dirty="0"/>
          </a:p>
          <a:p>
            <a:endParaRPr lang="en-GB" dirty="0"/>
          </a:p>
          <a:p>
            <a:r>
              <a:rPr lang="en-GB" dirty="0">
                <a:latin typeface="DM Sans Medium"/>
              </a:rPr>
              <a:t>👉 What stands out isn’t just the offer — it’s how proactive and joined-up it is. </a:t>
            </a:r>
            <a:endParaRPr lang="en-GB" dirty="0"/>
          </a:p>
        </p:txBody>
      </p:sp>
      <p:pic>
        <p:nvPicPr>
          <p:cNvPr id="9" name="Picture 8" descr="A picture containing graphical user interface&#10;&#10;Description automatically generated">
            <a:extLst>
              <a:ext uri="{FF2B5EF4-FFF2-40B4-BE49-F238E27FC236}">
                <a16:creationId xmlns:a16="http://schemas.microsoft.com/office/drawing/2014/main" id="{5D78546D-E681-4012-38B4-E1079DE599D8}"/>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BCB6BDAE-94DF-E3F6-58BF-AB33592082A4}"/>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61850556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406FB-EC0B-F158-0F71-73E7D8F6492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5DEF988-79D1-6D04-9CB2-12CAC8413AD1}"/>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761AB2-D59F-BC72-2950-72DB71B4B080}"/>
              </a:ext>
            </a:extLst>
          </p:cNvPr>
          <p:cNvSpPr>
            <a:spLocks noGrp="1"/>
          </p:cNvSpPr>
          <p:nvPr>
            <p:ph type="title"/>
          </p:nvPr>
        </p:nvSpPr>
        <p:spPr/>
        <p:txBody>
          <a:bodyPr/>
          <a:lstStyle/>
          <a:p>
            <a:r>
              <a:rPr lang="en-GB">
                <a:latin typeface="DM Sans Medium"/>
                <a:ea typeface="Segoe UI Emoji"/>
              </a:rPr>
              <a:t>What</a:t>
            </a:r>
            <a:r>
              <a:rPr lang="en-GB">
                <a:latin typeface="DM Sans Medium"/>
              </a:rPr>
              <a:t> to watch for </a:t>
            </a:r>
            <a:endParaRPr lang="en-US"/>
          </a:p>
        </p:txBody>
      </p:sp>
      <p:sp>
        <p:nvSpPr>
          <p:cNvPr id="3" name="Text Placeholder 2">
            <a:extLst>
              <a:ext uri="{FF2B5EF4-FFF2-40B4-BE49-F238E27FC236}">
                <a16:creationId xmlns:a16="http://schemas.microsoft.com/office/drawing/2014/main" id="{468B26D9-BC17-4F55-C433-BD61D24889CF}"/>
              </a:ext>
            </a:extLst>
          </p:cNvPr>
          <p:cNvSpPr>
            <a:spLocks noGrp="1"/>
          </p:cNvSpPr>
          <p:nvPr>
            <p:ph type="body" sz="quarter" idx="11"/>
          </p:nvPr>
        </p:nvSpPr>
        <p:spPr/>
        <p:txBody>
          <a:bodyPr vert="horz" lIns="91440" tIns="45720" rIns="91440" bIns="45720" rtlCol="0" anchor="t">
            <a:normAutofit lnSpcReduction="10000"/>
          </a:bodyPr>
          <a:lstStyle/>
          <a:p>
            <a:r>
              <a:rPr lang="en-GB" dirty="0">
                <a:latin typeface="DM Sans Medium"/>
              </a:rPr>
              <a:t>Even strong systems can have gaps: </a:t>
            </a:r>
            <a:endParaRPr lang="en-US" dirty="0"/>
          </a:p>
          <a:p>
            <a:endParaRPr lang="en-GB" dirty="0"/>
          </a:p>
          <a:p>
            <a:pPr marL="342900" indent="-342900">
              <a:buFont typeface="Arial" panose="020B0604020202020204" pitchFamily="34" charset="0"/>
              <a:buChar char="•"/>
            </a:pPr>
            <a:r>
              <a:rPr lang="en-GB" dirty="0">
                <a:latin typeface="DM Sans Medium"/>
              </a:rPr>
              <a:t>Not all students may be eligible for financial support  (e.g. estranged students)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Some periods may not be covered </a:t>
            </a:r>
            <a:endParaRPr lang="en-GB" dirty="0"/>
          </a:p>
          <a:p>
            <a:endParaRPr lang="en-GB" dirty="0"/>
          </a:p>
          <a:p>
            <a:r>
              <a:rPr lang="en-GB" dirty="0">
                <a:latin typeface="DM Sans Medium"/>
              </a:rPr>
              <a:t>👉 This means housing support must connect with financial advice and wider policy. </a:t>
            </a:r>
            <a:endParaRPr lang="en-GB" dirty="0"/>
          </a:p>
        </p:txBody>
      </p:sp>
      <p:pic>
        <p:nvPicPr>
          <p:cNvPr id="9" name="Picture 8" descr="A picture containing graphical user interface&#10;&#10;Description automatically generated">
            <a:extLst>
              <a:ext uri="{FF2B5EF4-FFF2-40B4-BE49-F238E27FC236}">
                <a16:creationId xmlns:a16="http://schemas.microsoft.com/office/drawing/2014/main" id="{4B7B3A75-2B3F-89D5-5319-80423BEB00CD}"/>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048B166E-79A5-6777-5D5D-EF55E320C46B}"/>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40906223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67567-5142-2855-CF38-55DFEF235EE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FE1264B-2B99-77F4-5ED8-476EB75A0883}"/>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2E6B61B-2B66-3BBC-8DE9-F2DB689D1F89}"/>
              </a:ext>
            </a:extLst>
          </p:cNvPr>
          <p:cNvSpPr>
            <a:spLocks noGrp="1"/>
          </p:cNvSpPr>
          <p:nvPr>
            <p:ph type="title"/>
          </p:nvPr>
        </p:nvSpPr>
        <p:spPr/>
        <p:txBody>
          <a:bodyPr/>
          <a:lstStyle/>
          <a:p>
            <a:r>
              <a:rPr lang="en-GB" dirty="0">
                <a:latin typeface="DM Sans Medium"/>
                <a:ea typeface="Segoe UI Emoji"/>
              </a:rPr>
              <a:t>Group Discussion: </a:t>
            </a:r>
            <a:endParaRPr lang="en-US" dirty="0"/>
          </a:p>
        </p:txBody>
      </p:sp>
      <p:sp>
        <p:nvSpPr>
          <p:cNvPr id="3" name="Text Placeholder 2">
            <a:extLst>
              <a:ext uri="{FF2B5EF4-FFF2-40B4-BE49-F238E27FC236}">
                <a16:creationId xmlns:a16="http://schemas.microsoft.com/office/drawing/2014/main" id="{8D7A056B-1DE5-738A-912B-57EE9AAAB79F}"/>
              </a:ext>
            </a:extLst>
          </p:cNvPr>
          <p:cNvSpPr>
            <a:spLocks noGrp="1"/>
          </p:cNvSpPr>
          <p:nvPr>
            <p:ph type="body" sz="quarter" idx="11"/>
          </p:nvPr>
        </p:nvSpPr>
        <p:spPr/>
        <p:txBody>
          <a:bodyPr vert="horz" lIns="91440" tIns="45720" rIns="91440" bIns="45720" rtlCol="0" anchor="t">
            <a:normAutofit/>
          </a:bodyPr>
          <a:lstStyle/>
          <a:p>
            <a:pPr marL="342900" indent="-342900">
              <a:buFont typeface="Arial" panose="020B0604020202020204" pitchFamily="34" charset="0"/>
              <a:buChar char="•"/>
            </a:pPr>
            <a:r>
              <a:rPr lang="en-GB" dirty="0">
                <a:latin typeface="DM Sans Medium"/>
              </a:rPr>
              <a:t>What could the possible impacts be of housing instability?</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What sort of questions should the SU ask the University about housing stability and year-round accommodation?</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FB374916-7B88-9E44-AF4A-B7DD767A5A2F}"/>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38282F2A-E617-5265-873A-2B5AD182E286}"/>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563002494"/>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F0A82-88C2-D63D-3D22-E9706337302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D0529CB-9EBA-911A-17E3-E9484CCD087E}"/>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E4F2C70-A525-0174-D00F-5F62F9CE285B}"/>
              </a:ext>
            </a:extLst>
          </p:cNvPr>
          <p:cNvSpPr>
            <a:spLocks noGrp="1"/>
          </p:cNvSpPr>
          <p:nvPr>
            <p:ph type="title"/>
          </p:nvPr>
        </p:nvSpPr>
        <p:spPr/>
        <p:txBody>
          <a:bodyPr/>
          <a:lstStyle/>
          <a:p>
            <a:r>
              <a:rPr lang="en-GB" dirty="0">
                <a:latin typeface="DM Sans Medium"/>
                <a:ea typeface="Segoe UI Emoji"/>
              </a:rPr>
              <a:t>Key Takeaway:</a:t>
            </a:r>
            <a:endParaRPr lang="en-US" dirty="0"/>
          </a:p>
        </p:txBody>
      </p:sp>
      <p:sp>
        <p:nvSpPr>
          <p:cNvPr id="3" name="Text Placeholder 2">
            <a:extLst>
              <a:ext uri="{FF2B5EF4-FFF2-40B4-BE49-F238E27FC236}">
                <a16:creationId xmlns:a16="http://schemas.microsoft.com/office/drawing/2014/main" id="{F9B99D93-B530-B424-769E-9E20756369A1}"/>
              </a:ext>
            </a:extLst>
          </p:cNvPr>
          <p:cNvSpPr>
            <a:spLocks noGrp="1"/>
          </p:cNvSpPr>
          <p:nvPr>
            <p:ph type="body" sz="quarter" idx="11"/>
          </p:nvPr>
        </p:nvSpPr>
        <p:spPr/>
        <p:txBody>
          <a:bodyPr vert="horz" lIns="91440" tIns="45720" rIns="91440" bIns="45720" rtlCol="0" anchor="t">
            <a:normAutofit fontScale="92500" lnSpcReduction="10000"/>
          </a:bodyPr>
          <a:lstStyle/>
          <a:p>
            <a:r>
              <a:rPr lang="en-GB" dirty="0">
                <a:latin typeface="DM Sans Medium"/>
              </a:rPr>
              <a:t>This isn’t just about rooms or rent. </a:t>
            </a:r>
            <a:endParaRPr lang="en-US" dirty="0"/>
          </a:p>
          <a:p>
            <a:endParaRPr lang="en-GB" dirty="0"/>
          </a:p>
          <a:p>
            <a:r>
              <a:rPr lang="en-GB" dirty="0">
                <a:latin typeface="DM Sans Medium"/>
              </a:rPr>
              <a:t>It’s about: </a:t>
            </a:r>
            <a:endParaRPr lang="en-GB" dirty="0"/>
          </a:p>
          <a:p>
            <a:endParaRPr lang="en-GB" dirty="0"/>
          </a:p>
          <a:p>
            <a:pPr marL="342900" indent="-342900">
              <a:buFont typeface="Arial" panose="020B0604020202020204" pitchFamily="34" charset="0"/>
              <a:buChar char="•"/>
            </a:pPr>
            <a:r>
              <a:rPr lang="en-GB" dirty="0">
                <a:latin typeface="DM Sans Medium"/>
              </a:rPr>
              <a:t>Stability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Fairness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And whether students can fully take part in university life </a:t>
            </a:r>
            <a:endParaRPr lang="en-GB" dirty="0"/>
          </a:p>
          <a:p>
            <a:endParaRPr lang="en-GB" dirty="0"/>
          </a:p>
          <a:p>
            <a:r>
              <a:rPr lang="en-GB" dirty="0">
                <a:latin typeface="DM Sans Medium"/>
              </a:rPr>
              <a:t>A home at university shouldn’t stop when term ends. </a:t>
            </a:r>
            <a:endParaRPr lang="en-GB" dirty="0"/>
          </a:p>
          <a:p>
            <a:endParaRPr lang="en-GB" dirty="0"/>
          </a:p>
        </p:txBody>
      </p:sp>
      <p:pic>
        <p:nvPicPr>
          <p:cNvPr id="9" name="Picture 8" descr="A picture containing graphical user interface&#10;&#10;Description automatically generated">
            <a:extLst>
              <a:ext uri="{FF2B5EF4-FFF2-40B4-BE49-F238E27FC236}">
                <a16:creationId xmlns:a16="http://schemas.microsoft.com/office/drawing/2014/main" id="{D646B492-5EA4-9F6C-B6C4-35EE17CE5A03}"/>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B018BA93-FB28-7947-F0C2-2477E903321E}"/>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7799134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628A8-1FC2-DD0E-A53A-066673ADB73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4183ED8-9BEE-24A7-3856-1CE03C61BD5B}"/>
              </a:ext>
            </a:extLst>
          </p:cNvPr>
          <p:cNvSpPr/>
          <p:nvPr/>
        </p:nvSpPr>
        <p:spPr>
          <a:xfrm>
            <a:off x="0" y="0"/>
            <a:ext cx="12192000" cy="6858000"/>
          </a:xfrm>
          <a:prstGeom prst="rect">
            <a:avLst/>
          </a:prstGeom>
          <a:solidFill>
            <a:srgbClr val="09BC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E810366-3004-6383-D8E9-67973E0F6458}"/>
              </a:ext>
            </a:extLst>
          </p:cNvPr>
          <p:cNvSpPr txBox="1"/>
          <p:nvPr/>
        </p:nvSpPr>
        <p:spPr>
          <a:xfrm>
            <a:off x="-1279" y="2153481"/>
            <a:ext cx="12199491" cy="2554545"/>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8000">
                <a:solidFill>
                  <a:srgbClr val="FFFFFF"/>
                </a:solidFill>
                <a:latin typeface="DM Sans Medium"/>
                <a:ea typeface="Calibri"/>
                <a:cs typeface="Calibri"/>
              </a:rPr>
              <a:t>Room 2: Personal Housing Plan</a:t>
            </a:r>
            <a:endParaRPr lang="en-US"/>
          </a:p>
        </p:txBody>
      </p:sp>
      <p:pic>
        <p:nvPicPr>
          <p:cNvPr id="10" name="Picture 9" descr="A picture containing graphical user interface&#10;&#10;Description automatically generated">
            <a:extLst>
              <a:ext uri="{FF2B5EF4-FFF2-40B4-BE49-F238E27FC236}">
                <a16:creationId xmlns:a16="http://schemas.microsoft.com/office/drawing/2014/main" id="{E1D46A94-CA78-9DEF-1B52-CEEA38B89672}"/>
              </a:ext>
            </a:extLst>
          </p:cNvPr>
          <p:cNvPicPr>
            <a:picLocks noChangeAspect="1"/>
          </p:cNvPicPr>
          <p:nvPr/>
        </p:nvPicPr>
        <p:blipFill>
          <a:blip r:embed="rId2"/>
          <a:stretch>
            <a:fillRect/>
          </a:stretch>
        </p:blipFill>
        <p:spPr>
          <a:xfrm>
            <a:off x="11113532" y="6170561"/>
            <a:ext cx="913930" cy="511445"/>
          </a:xfrm>
          <a:prstGeom prst="rect">
            <a:avLst/>
          </a:prstGeom>
        </p:spPr>
      </p:pic>
    </p:spTree>
    <p:extLst>
      <p:ext uri="{BB962C8B-B14F-4D97-AF65-F5344CB8AC3E}">
        <p14:creationId xmlns:p14="http://schemas.microsoft.com/office/powerpoint/2010/main" val="65798403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A28AF-B01B-5E5D-D83D-C6592115E3E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09AD522-9745-033C-0AA4-8E9EF3DDA5AE}"/>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BB58594-5DEE-B92B-A5F1-E098EA73F863}"/>
              </a:ext>
            </a:extLst>
          </p:cNvPr>
          <p:cNvSpPr>
            <a:spLocks noGrp="1"/>
          </p:cNvSpPr>
          <p:nvPr>
            <p:ph type="title"/>
          </p:nvPr>
        </p:nvSpPr>
        <p:spPr/>
        <p:txBody>
          <a:bodyPr/>
          <a:lstStyle/>
          <a:p>
            <a:r>
              <a:rPr lang="en-GB" dirty="0">
                <a:latin typeface="DM Sans Medium"/>
                <a:ea typeface="Segoe UI Emoji"/>
              </a:rPr>
              <a:t>The Big Idea:</a:t>
            </a:r>
            <a:endParaRPr lang="en-US" dirty="0"/>
          </a:p>
        </p:txBody>
      </p:sp>
      <p:sp>
        <p:nvSpPr>
          <p:cNvPr id="3" name="Text Placeholder 2">
            <a:extLst>
              <a:ext uri="{FF2B5EF4-FFF2-40B4-BE49-F238E27FC236}">
                <a16:creationId xmlns:a16="http://schemas.microsoft.com/office/drawing/2014/main" id="{9825B82E-6FF5-D859-E1E5-A81126DC3A58}"/>
              </a:ext>
            </a:extLst>
          </p:cNvPr>
          <p:cNvSpPr>
            <a:spLocks noGrp="1"/>
          </p:cNvSpPr>
          <p:nvPr>
            <p:ph type="body" sz="quarter" idx="11"/>
          </p:nvPr>
        </p:nvSpPr>
        <p:spPr/>
        <p:txBody>
          <a:bodyPr vert="horz" lIns="91440" tIns="45720" rIns="91440" bIns="45720" rtlCol="0" anchor="t">
            <a:normAutofit lnSpcReduction="10000"/>
          </a:bodyPr>
          <a:lstStyle/>
          <a:p>
            <a:r>
              <a:rPr lang="en-GB">
                <a:latin typeface="DM Sans Medium"/>
              </a:rPr>
              <a:t>Imagine trying to study, work, and plan your future… while constantly worrying about where you’ll live. </a:t>
            </a:r>
            <a:endParaRPr lang="en-US"/>
          </a:p>
          <a:p>
            <a:endParaRPr lang="en-GB"/>
          </a:p>
          <a:p>
            <a:r>
              <a:rPr lang="en-GB">
                <a:latin typeface="DM Sans Medium"/>
              </a:rPr>
              <a:t>For care-experienced and estranged students, housing decisions aren’t just choices, they’re high stakes.</a:t>
            </a:r>
          </a:p>
          <a:p>
            <a:endParaRPr lang="en-GB" dirty="0"/>
          </a:p>
          <a:p>
            <a:r>
              <a:rPr lang="en-GB">
                <a:latin typeface="DM Sans Medium"/>
              </a:rPr>
              <a:t>Room 2 is simple: </a:t>
            </a:r>
          </a:p>
          <a:p>
            <a:r>
              <a:rPr lang="en-GB">
                <a:latin typeface="DM Sans Medium"/>
              </a:rPr>
              <a:t>👉 Every student should have a clear, supported personal housing plan. </a:t>
            </a:r>
          </a:p>
        </p:txBody>
      </p:sp>
      <p:pic>
        <p:nvPicPr>
          <p:cNvPr id="9" name="Picture 8" descr="A picture containing graphical user interface&#10;&#10;Description automatically generated">
            <a:extLst>
              <a:ext uri="{FF2B5EF4-FFF2-40B4-BE49-F238E27FC236}">
                <a16:creationId xmlns:a16="http://schemas.microsoft.com/office/drawing/2014/main" id="{9FCC64AE-C493-E792-998E-F0FA80017B78}"/>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4AFBB5AE-3001-868C-B7D8-81B8AEB1DB50}"/>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4402800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158E2-9193-B238-1625-802F4966714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A6D34FC-80C3-7A44-A155-007037899674}"/>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D47C364-725A-5DE7-20C0-45C858C09880}"/>
              </a:ext>
            </a:extLst>
          </p:cNvPr>
          <p:cNvSpPr>
            <a:spLocks noGrp="1"/>
          </p:cNvSpPr>
          <p:nvPr>
            <p:ph type="title"/>
          </p:nvPr>
        </p:nvSpPr>
        <p:spPr/>
        <p:txBody>
          <a:bodyPr/>
          <a:lstStyle/>
          <a:p>
            <a:r>
              <a:rPr lang="en-GB" dirty="0">
                <a:latin typeface="DM Sans Medium"/>
                <a:ea typeface="Segoe UI Emoji"/>
              </a:rPr>
              <a:t>Why This Matters :</a:t>
            </a:r>
            <a:endParaRPr lang="en-US" dirty="0"/>
          </a:p>
        </p:txBody>
      </p:sp>
      <p:sp>
        <p:nvSpPr>
          <p:cNvPr id="3" name="Text Placeholder 2">
            <a:extLst>
              <a:ext uri="{FF2B5EF4-FFF2-40B4-BE49-F238E27FC236}">
                <a16:creationId xmlns:a16="http://schemas.microsoft.com/office/drawing/2014/main" id="{383D23A5-6CE1-ED64-E74E-BB2D9BF684BE}"/>
              </a:ext>
            </a:extLst>
          </p:cNvPr>
          <p:cNvSpPr>
            <a:spLocks noGrp="1"/>
          </p:cNvSpPr>
          <p:nvPr>
            <p:ph type="body" sz="quarter" idx="11"/>
          </p:nvPr>
        </p:nvSpPr>
        <p:spPr/>
        <p:txBody>
          <a:bodyPr vert="horz" lIns="91440" tIns="45720" rIns="91440" bIns="45720" rtlCol="0" anchor="t">
            <a:normAutofit fontScale="85000" lnSpcReduction="10000"/>
          </a:bodyPr>
          <a:lstStyle/>
          <a:p>
            <a:r>
              <a:rPr lang="en-GB" dirty="0"/>
              <a:t>All students think about housing — where, when, how much. But for some students, the consequences are much bigger. </a:t>
            </a:r>
          </a:p>
          <a:p>
            <a:endParaRPr lang="en-GB" dirty="0"/>
          </a:p>
          <a:p>
            <a:r>
              <a:rPr lang="en-GB" dirty="0"/>
              <a:t>Without support, this can mean: </a:t>
            </a:r>
          </a:p>
          <a:p>
            <a:pPr marL="342900" indent="-342900">
              <a:buFont typeface="Arial" panose="020B0604020202020204" pitchFamily="34" charset="0"/>
              <a:buChar char="•"/>
            </a:pPr>
            <a:r>
              <a:rPr lang="en-GB" dirty="0"/>
              <a:t>Constant stress about future housing </a:t>
            </a:r>
          </a:p>
          <a:p>
            <a:pPr marL="342900" indent="-342900">
              <a:buFont typeface="Arial" panose="020B0604020202020204" pitchFamily="34" charset="0"/>
              <a:buChar char="•"/>
            </a:pPr>
            <a:r>
              <a:rPr lang="en-GB" dirty="0"/>
              <a:t>Real risk of homelessness at transition points </a:t>
            </a:r>
          </a:p>
          <a:p>
            <a:pPr marL="342900" indent="-342900">
              <a:buFont typeface="Arial" panose="020B0604020202020204" pitchFamily="34" charset="0"/>
              <a:buChar char="•"/>
            </a:pPr>
            <a:r>
              <a:rPr lang="en-GB" dirty="0"/>
              <a:t>Last-minute decisions with limited options </a:t>
            </a:r>
          </a:p>
          <a:p>
            <a:pPr marL="342900" indent="-342900">
              <a:buFont typeface="Arial" panose="020B0604020202020204" pitchFamily="34" charset="0"/>
              <a:buChar char="•"/>
            </a:pPr>
            <a:r>
              <a:rPr lang="en-GB" dirty="0"/>
              <a:t>Not asking for help due to stigma or lack of trust </a:t>
            </a:r>
          </a:p>
          <a:p>
            <a:pPr marL="342900" indent="-342900">
              <a:buFont typeface="Arial" panose="020B0604020202020204" pitchFamily="34" charset="0"/>
              <a:buChar char="•"/>
            </a:pPr>
            <a:endParaRPr lang="en-GB" dirty="0"/>
          </a:p>
          <a:p>
            <a:r>
              <a:rPr lang="en-GB" dirty="0"/>
              <a:t>👉 If housing isn’t planned, it quickly becomes a crisis. </a:t>
            </a:r>
          </a:p>
        </p:txBody>
      </p:sp>
      <p:pic>
        <p:nvPicPr>
          <p:cNvPr id="9" name="Picture 8" descr="A picture containing graphical user interface&#10;&#10;Description automatically generated">
            <a:extLst>
              <a:ext uri="{FF2B5EF4-FFF2-40B4-BE49-F238E27FC236}">
                <a16:creationId xmlns:a16="http://schemas.microsoft.com/office/drawing/2014/main" id="{60F0CAD0-6EBB-6E34-F5C2-357C673648DD}"/>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51D57B91-2970-CDA5-8AB4-E39569B15B80}"/>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4326999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21974-D590-CC66-4245-6E8D6A7B70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420B4FB-B658-6DA2-7E0D-5D6FE8D81C70}"/>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DB6CA54-4A67-FE28-5E17-DA5100D21554}"/>
              </a:ext>
            </a:extLst>
          </p:cNvPr>
          <p:cNvSpPr>
            <a:spLocks noGrp="1"/>
          </p:cNvSpPr>
          <p:nvPr>
            <p:ph type="title"/>
          </p:nvPr>
        </p:nvSpPr>
        <p:spPr/>
        <p:txBody>
          <a:bodyPr/>
          <a:lstStyle/>
          <a:p>
            <a:r>
              <a:rPr lang="en-GB" dirty="0">
                <a:latin typeface="DM Sans Medium"/>
                <a:ea typeface="Segoe UI Emoji"/>
              </a:rPr>
              <a:t>What Good Looks Like  :</a:t>
            </a:r>
            <a:endParaRPr lang="en-US" dirty="0"/>
          </a:p>
        </p:txBody>
      </p:sp>
      <p:sp>
        <p:nvSpPr>
          <p:cNvPr id="3" name="Text Placeholder 2">
            <a:extLst>
              <a:ext uri="{FF2B5EF4-FFF2-40B4-BE49-F238E27FC236}">
                <a16:creationId xmlns:a16="http://schemas.microsoft.com/office/drawing/2014/main" id="{D325C2A0-82D2-EDFA-AAE6-19CA88FF3BB6}"/>
              </a:ext>
            </a:extLst>
          </p:cNvPr>
          <p:cNvSpPr>
            <a:spLocks noGrp="1"/>
          </p:cNvSpPr>
          <p:nvPr>
            <p:ph type="body" sz="quarter" idx="11"/>
          </p:nvPr>
        </p:nvSpPr>
        <p:spPr/>
        <p:txBody>
          <a:bodyPr vert="horz" lIns="91440" tIns="45720" rIns="91440" bIns="45720" rtlCol="0" anchor="t">
            <a:normAutofit fontScale="70000" lnSpcReduction="20000"/>
          </a:bodyPr>
          <a:lstStyle/>
          <a:p>
            <a:r>
              <a:rPr lang="en-GB" dirty="0">
                <a:latin typeface="DM Sans Medium"/>
              </a:rPr>
              <a:t>When this room is “built”, students are supported early — not just when things go wrong. </a:t>
            </a:r>
            <a:endParaRPr lang="en-US" dirty="0"/>
          </a:p>
          <a:p>
            <a:endParaRPr lang="en-GB" dirty="0"/>
          </a:p>
          <a:p>
            <a:r>
              <a:rPr lang="en-GB" dirty="0">
                <a:latin typeface="DM Sans Medium"/>
              </a:rPr>
              <a:t>Strong approaches include: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Accommodation planning for the full university journey is at the heart of welcome and induction</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Housing discussed routinely at check-in alongside finance, wellbeing, and study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A regular contact students can build trust with </a:t>
            </a:r>
            <a:endParaRPr lang="en-GB" dirty="0"/>
          </a:p>
          <a:p>
            <a:endParaRPr lang="en-GB" dirty="0"/>
          </a:p>
          <a:p>
            <a:r>
              <a:rPr lang="en-GB" dirty="0"/>
              <a:t>👉 </a:t>
            </a:r>
            <a:r>
              <a:rPr lang="en-GB" dirty="0">
                <a:latin typeface="DM Sans Medium"/>
              </a:rPr>
              <a:t>The key shift: </a:t>
            </a:r>
            <a:r>
              <a:rPr lang="en-GB" dirty="0"/>
              <a:t> </a:t>
            </a:r>
            <a:r>
              <a:rPr lang="en-GB" dirty="0">
                <a:latin typeface="DM Sans Medium"/>
              </a:rPr>
              <a:t>From “students ask for help” to “support checks in with students.”  </a:t>
            </a:r>
            <a:endParaRPr lang="en-GB" dirty="0"/>
          </a:p>
        </p:txBody>
      </p:sp>
      <p:pic>
        <p:nvPicPr>
          <p:cNvPr id="9" name="Picture 8" descr="A picture containing graphical user interface&#10;&#10;Description automatically generated">
            <a:extLst>
              <a:ext uri="{FF2B5EF4-FFF2-40B4-BE49-F238E27FC236}">
                <a16:creationId xmlns:a16="http://schemas.microsoft.com/office/drawing/2014/main" id="{916FE702-4950-487F-FCFE-4CA9260ACADA}"/>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9AA88EC8-CE2C-49F2-5960-55251539C15C}"/>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34107483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B870C-AD1D-9A13-E995-20D71809369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9D23E2E-64E9-DEC8-F7A8-F2B2088A9F8C}"/>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A8B73B-E7A4-A8F0-9B54-E25908648EB8}"/>
              </a:ext>
            </a:extLst>
          </p:cNvPr>
          <p:cNvSpPr>
            <a:spLocks noGrp="1"/>
          </p:cNvSpPr>
          <p:nvPr>
            <p:ph type="title"/>
          </p:nvPr>
        </p:nvSpPr>
        <p:spPr/>
        <p:txBody>
          <a:bodyPr/>
          <a:lstStyle/>
          <a:p>
            <a:r>
              <a:rPr lang="en-GB" dirty="0">
                <a:latin typeface="DM Sans Medium"/>
                <a:ea typeface="Segoe UI Emoji"/>
              </a:rPr>
              <a:t>In practice: University of Bath</a:t>
            </a:r>
            <a:endParaRPr lang="en-US" dirty="0"/>
          </a:p>
        </p:txBody>
      </p:sp>
      <p:sp>
        <p:nvSpPr>
          <p:cNvPr id="3" name="Text Placeholder 2">
            <a:extLst>
              <a:ext uri="{FF2B5EF4-FFF2-40B4-BE49-F238E27FC236}">
                <a16:creationId xmlns:a16="http://schemas.microsoft.com/office/drawing/2014/main" id="{042A5A5E-297E-35EA-1251-EC5189BB4962}"/>
              </a:ext>
            </a:extLst>
          </p:cNvPr>
          <p:cNvSpPr>
            <a:spLocks noGrp="1"/>
          </p:cNvSpPr>
          <p:nvPr>
            <p:ph type="body" sz="quarter" idx="11"/>
          </p:nvPr>
        </p:nvSpPr>
        <p:spPr/>
        <p:txBody>
          <a:bodyPr vert="horz" lIns="91440" tIns="45720" rIns="91440" bIns="45720" rtlCol="0" anchor="t">
            <a:normAutofit fontScale="70000" lnSpcReduction="20000"/>
          </a:bodyPr>
          <a:lstStyle/>
          <a:p>
            <a:r>
              <a:rPr lang="en-GB" dirty="0">
                <a:latin typeface="DM Sans Medium"/>
              </a:rPr>
              <a:t>At Bath, this room is built into the student experience: </a:t>
            </a:r>
            <a:endParaRPr lang="en-US" dirty="0"/>
          </a:p>
          <a:p>
            <a:endParaRPr lang="en-GB" dirty="0"/>
          </a:p>
          <a:p>
            <a:pPr marL="342900" indent="-342900">
              <a:buFont typeface="Arial" panose="020B0604020202020204" pitchFamily="34" charset="0"/>
              <a:buChar char="•"/>
            </a:pPr>
            <a:r>
              <a:rPr lang="en-GB" dirty="0">
                <a:latin typeface="DM Sans Medium"/>
              </a:rPr>
              <a:t>One-to-one meetings every semester, every year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Dedicated support for care-experienced, estranged students, carers, and others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A consistent structure — so students know what to expect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Housing always part of the conversation, alongside wellbeing and finances </a:t>
            </a:r>
          </a:p>
          <a:p>
            <a:endParaRPr lang="en-GB" dirty="0"/>
          </a:p>
          <a:p>
            <a:r>
              <a:rPr lang="en-GB" dirty="0">
                <a:latin typeface="DM Sans Medium"/>
              </a:rPr>
              <a:t>These conversations aren’t siloed — they connect students to the right support without them having to repeat their story multiple times. </a:t>
            </a:r>
            <a:endParaRPr lang="en-GB" dirty="0"/>
          </a:p>
          <a:p>
            <a:endParaRPr lang="en-GB" dirty="0"/>
          </a:p>
          <a:p>
            <a:r>
              <a:rPr lang="en-GB" dirty="0">
                <a:latin typeface="DM Sans Medium"/>
              </a:rPr>
              <a:t>Around 260 students engage with this system each year.</a:t>
            </a:r>
            <a:endParaRPr lang="en-GB" dirty="0"/>
          </a:p>
        </p:txBody>
      </p:sp>
      <p:pic>
        <p:nvPicPr>
          <p:cNvPr id="9" name="Picture 8" descr="A picture containing graphical user interface&#10;&#10;Description automatically generated">
            <a:extLst>
              <a:ext uri="{FF2B5EF4-FFF2-40B4-BE49-F238E27FC236}">
                <a16:creationId xmlns:a16="http://schemas.microsoft.com/office/drawing/2014/main" id="{8ED07BD6-B4F1-E9FE-E162-6055654F524F}"/>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1EE79722-28EB-4863-B525-9427B2516401}"/>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4307277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53B7E-3DE1-EA58-618B-0ECC33678BC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564AAAB-61A8-7A0F-711F-F7B543712231}"/>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314E195-B901-ED20-2040-F9535FA041D4}"/>
              </a:ext>
            </a:extLst>
          </p:cNvPr>
          <p:cNvSpPr>
            <a:spLocks noGrp="1"/>
          </p:cNvSpPr>
          <p:nvPr>
            <p:ph type="title"/>
          </p:nvPr>
        </p:nvSpPr>
        <p:spPr/>
        <p:txBody>
          <a:bodyPr/>
          <a:lstStyle/>
          <a:p>
            <a:r>
              <a:rPr lang="en-GB" dirty="0">
                <a:latin typeface="DM Sans Medium"/>
                <a:ea typeface="Segoe UI Emoji"/>
              </a:rPr>
              <a:t>What to watch for:</a:t>
            </a:r>
            <a:endParaRPr lang="en-US" dirty="0"/>
          </a:p>
        </p:txBody>
      </p:sp>
      <p:sp>
        <p:nvSpPr>
          <p:cNvPr id="3" name="Text Placeholder 2">
            <a:extLst>
              <a:ext uri="{FF2B5EF4-FFF2-40B4-BE49-F238E27FC236}">
                <a16:creationId xmlns:a16="http://schemas.microsoft.com/office/drawing/2014/main" id="{E2789B16-9D57-978E-77A8-B97F99EE86D6}"/>
              </a:ext>
            </a:extLst>
          </p:cNvPr>
          <p:cNvSpPr>
            <a:spLocks noGrp="1"/>
          </p:cNvSpPr>
          <p:nvPr>
            <p:ph type="body" sz="quarter" idx="11"/>
          </p:nvPr>
        </p:nvSpPr>
        <p:spPr/>
        <p:txBody>
          <a:bodyPr vert="horz" lIns="91440" tIns="45720" rIns="91440" bIns="45720" rtlCol="0" anchor="t">
            <a:normAutofit fontScale="85000" lnSpcReduction="20000"/>
          </a:bodyPr>
          <a:lstStyle/>
          <a:p>
            <a:r>
              <a:rPr lang="en-GB" dirty="0"/>
              <a:t>Even well-designed systems need careful delivery: </a:t>
            </a:r>
            <a:endParaRPr lang="en-US" dirty="0"/>
          </a:p>
          <a:p>
            <a:endParaRPr lang="en-GB" dirty="0"/>
          </a:p>
          <a:p>
            <a:pPr marL="342900" indent="-342900">
              <a:buFont typeface="Arial" panose="020B0604020202020204" pitchFamily="34" charset="0"/>
              <a:buChar char="•"/>
            </a:pPr>
            <a:r>
              <a:rPr lang="en-GB" dirty="0"/>
              <a:t>Housing planning needs to feel safe, consistent and non-judgemental</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Students may hesitate to disclose relevant information if ‘student to university’ conversations are not holistic</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Housing should be an explicit conversation component for all students not just care-experienced and estranged students</a:t>
            </a:r>
          </a:p>
          <a:p>
            <a:endParaRPr lang="en-GB" dirty="0"/>
          </a:p>
          <a:p>
            <a:r>
              <a:rPr lang="en-GB" dirty="0"/>
              <a:t>👉 Trust is what makes this room work — not just process. </a:t>
            </a:r>
          </a:p>
        </p:txBody>
      </p:sp>
      <p:pic>
        <p:nvPicPr>
          <p:cNvPr id="9" name="Picture 8" descr="A picture containing graphical user interface&#10;&#10;Description automatically generated">
            <a:extLst>
              <a:ext uri="{FF2B5EF4-FFF2-40B4-BE49-F238E27FC236}">
                <a16:creationId xmlns:a16="http://schemas.microsoft.com/office/drawing/2014/main" id="{DC9770F7-6673-2A26-9041-C3D7768B35F2}"/>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63217852-9581-8A05-DBD4-7021647BF43B}"/>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20143005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73F54-E204-D891-7C7F-25F2C2820A3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E5AA685-60D0-7218-924E-D5F4CF756FD0}"/>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F0F4469-506E-7601-0DF0-F82CF5F25CE0}"/>
              </a:ext>
            </a:extLst>
          </p:cNvPr>
          <p:cNvSpPr>
            <a:spLocks noGrp="1"/>
          </p:cNvSpPr>
          <p:nvPr>
            <p:ph type="title"/>
          </p:nvPr>
        </p:nvSpPr>
        <p:spPr/>
        <p:txBody>
          <a:bodyPr/>
          <a:lstStyle/>
          <a:p>
            <a:r>
              <a:rPr lang="en-GB" dirty="0">
                <a:latin typeface="DM Sans Medium"/>
                <a:ea typeface="Segoe UI Emoji"/>
              </a:rPr>
              <a:t>Key Takeaway:</a:t>
            </a:r>
            <a:endParaRPr lang="en-US" dirty="0"/>
          </a:p>
        </p:txBody>
      </p:sp>
      <p:sp>
        <p:nvSpPr>
          <p:cNvPr id="3" name="Text Placeholder 2">
            <a:extLst>
              <a:ext uri="{FF2B5EF4-FFF2-40B4-BE49-F238E27FC236}">
                <a16:creationId xmlns:a16="http://schemas.microsoft.com/office/drawing/2014/main" id="{C01CE911-DF05-A4EC-57CA-DDD668D64C23}"/>
              </a:ext>
            </a:extLst>
          </p:cNvPr>
          <p:cNvSpPr>
            <a:spLocks noGrp="1"/>
          </p:cNvSpPr>
          <p:nvPr>
            <p:ph type="body" sz="quarter" idx="11"/>
          </p:nvPr>
        </p:nvSpPr>
        <p:spPr/>
        <p:txBody>
          <a:bodyPr vert="horz" lIns="91440" tIns="45720" rIns="91440" bIns="45720" rtlCol="0" anchor="t">
            <a:normAutofit fontScale="92500" lnSpcReduction="20000"/>
          </a:bodyPr>
          <a:lstStyle/>
          <a:p>
            <a:r>
              <a:rPr lang="en-GB" dirty="0">
                <a:latin typeface="DM Sans Medium"/>
              </a:rPr>
              <a:t>This isn’t about paperwork or forms. </a:t>
            </a:r>
            <a:endParaRPr lang="en-US" dirty="0"/>
          </a:p>
          <a:p>
            <a:endParaRPr lang="en-GB" dirty="0"/>
          </a:p>
          <a:p>
            <a:r>
              <a:rPr lang="en-GB" dirty="0">
                <a:latin typeface="DM Sans Medium"/>
              </a:rPr>
              <a:t>It’s about: </a:t>
            </a:r>
            <a:endParaRPr lang="en-GB" dirty="0"/>
          </a:p>
          <a:p>
            <a:endParaRPr lang="en-GB" dirty="0"/>
          </a:p>
          <a:p>
            <a:pPr marL="342900" indent="-342900">
              <a:buFont typeface="Arial" panose="020B0604020202020204" pitchFamily="34" charset="0"/>
              <a:buChar char="•"/>
            </a:pPr>
            <a:r>
              <a:rPr lang="en-GB" dirty="0">
                <a:latin typeface="DM Sans Medium"/>
              </a:rPr>
              <a:t>Staying ahead of risk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Building trust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And making sure no student is navigating alone </a:t>
            </a:r>
            <a:endParaRPr lang="en-GB" dirty="0"/>
          </a:p>
          <a:p>
            <a:endParaRPr lang="en-GB" dirty="0"/>
          </a:p>
          <a:p>
            <a:r>
              <a:rPr lang="en-GB" dirty="0">
                <a:latin typeface="DM Sans Medium"/>
              </a:rPr>
              <a:t>👉 A #HomeAtUniversity isn’t just about where you live — it’s about knowing what comes next.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B8E18C3C-DCE3-874C-436A-E7CD3F4476B6}"/>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4766EBF8-5B5F-F4FD-4A26-67B80D43AB67}"/>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1157290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4532C-1BFF-6EA9-5185-32F61B434BE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BABB7AE-C31A-608C-7FFB-F07DE5712DEB}"/>
              </a:ext>
            </a:extLst>
          </p:cNvPr>
          <p:cNvSpPr/>
          <p:nvPr/>
        </p:nvSpPr>
        <p:spPr>
          <a:xfrm>
            <a:off x="0" y="0"/>
            <a:ext cx="12192000" cy="6858000"/>
          </a:xfrm>
          <a:prstGeom prst="rect">
            <a:avLst/>
          </a:prstGeom>
          <a:solidFill>
            <a:srgbClr val="09BC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E330FE8-FF10-DD3E-E056-379D865F8094}"/>
              </a:ext>
            </a:extLst>
          </p:cNvPr>
          <p:cNvSpPr txBox="1"/>
          <p:nvPr/>
        </p:nvSpPr>
        <p:spPr>
          <a:xfrm>
            <a:off x="-1279" y="2769034"/>
            <a:ext cx="12199491" cy="1323439"/>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8000">
                <a:solidFill>
                  <a:srgbClr val="FFFFFF"/>
                </a:solidFill>
                <a:latin typeface="DM Sans Medium"/>
                <a:ea typeface="Calibri"/>
                <a:cs typeface="Calibri"/>
              </a:rPr>
              <a:t>Room 3: Record Keeping</a:t>
            </a:r>
          </a:p>
        </p:txBody>
      </p:sp>
      <p:pic>
        <p:nvPicPr>
          <p:cNvPr id="10" name="Picture 9" descr="A picture containing graphical user interface&#10;&#10;Description automatically generated">
            <a:extLst>
              <a:ext uri="{FF2B5EF4-FFF2-40B4-BE49-F238E27FC236}">
                <a16:creationId xmlns:a16="http://schemas.microsoft.com/office/drawing/2014/main" id="{811E3E06-AA61-2472-ADCF-C8979C14FDA3}"/>
              </a:ext>
            </a:extLst>
          </p:cNvPr>
          <p:cNvPicPr>
            <a:picLocks noChangeAspect="1"/>
          </p:cNvPicPr>
          <p:nvPr/>
        </p:nvPicPr>
        <p:blipFill>
          <a:blip r:embed="rId2"/>
          <a:stretch>
            <a:fillRect/>
          </a:stretch>
        </p:blipFill>
        <p:spPr>
          <a:xfrm>
            <a:off x="11113532" y="6170561"/>
            <a:ext cx="913930" cy="511445"/>
          </a:xfrm>
          <a:prstGeom prst="rect">
            <a:avLst/>
          </a:prstGeom>
        </p:spPr>
      </p:pic>
    </p:spTree>
    <p:extLst>
      <p:ext uri="{BB962C8B-B14F-4D97-AF65-F5344CB8AC3E}">
        <p14:creationId xmlns:p14="http://schemas.microsoft.com/office/powerpoint/2010/main" val="407074135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1D308-734D-C5CB-0872-15CC6510061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A484F08-1086-751F-0F59-52C51FE82691}"/>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18B9F2D-9C05-6C17-F542-BE425B5E236C}"/>
              </a:ext>
            </a:extLst>
          </p:cNvPr>
          <p:cNvSpPr>
            <a:spLocks noGrp="1"/>
          </p:cNvSpPr>
          <p:nvPr>
            <p:ph type="title"/>
          </p:nvPr>
        </p:nvSpPr>
        <p:spPr/>
        <p:txBody>
          <a:bodyPr/>
          <a:lstStyle/>
          <a:p>
            <a:r>
              <a:rPr lang="en-GB" dirty="0">
                <a:latin typeface="DM Sans Medium"/>
                <a:ea typeface="Segoe UI Emoji"/>
              </a:rPr>
              <a:t>The Big Idea :</a:t>
            </a:r>
            <a:endParaRPr lang="en-US" dirty="0"/>
          </a:p>
        </p:txBody>
      </p:sp>
      <p:sp>
        <p:nvSpPr>
          <p:cNvPr id="3" name="Text Placeholder 2">
            <a:extLst>
              <a:ext uri="{FF2B5EF4-FFF2-40B4-BE49-F238E27FC236}">
                <a16:creationId xmlns:a16="http://schemas.microsoft.com/office/drawing/2014/main" id="{BE6834EB-FDC5-F1F3-B958-00825B34C2B4}"/>
              </a:ext>
            </a:extLst>
          </p:cNvPr>
          <p:cNvSpPr>
            <a:spLocks noGrp="1"/>
          </p:cNvSpPr>
          <p:nvPr>
            <p:ph type="body" sz="quarter" idx="11"/>
          </p:nvPr>
        </p:nvSpPr>
        <p:spPr/>
        <p:txBody>
          <a:bodyPr vert="horz" lIns="91440" tIns="45720" rIns="91440" bIns="45720" rtlCol="0" anchor="t">
            <a:normAutofit lnSpcReduction="10000"/>
          </a:bodyPr>
          <a:lstStyle/>
          <a:p>
            <a:r>
              <a:rPr lang="en-GB" dirty="0">
                <a:latin typeface="DM Sans Medium"/>
              </a:rPr>
              <a:t>Imagine trying to improve something without knowing what’s working. </a:t>
            </a:r>
            <a:endParaRPr lang="en-US" dirty="0"/>
          </a:p>
          <a:p>
            <a:endParaRPr lang="en-GB" dirty="0"/>
          </a:p>
          <a:p>
            <a:r>
              <a:rPr lang="en-GB" dirty="0">
                <a:latin typeface="DM Sans Medium"/>
              </a:rPr>
              <a:t>That’s the challenge this room tackles. </a:t>
            </a:r>
            <a:endParaRPr lang="en-GB" dirty="0"/>
          </a:p>
          <a:p>
            <a:endParaRPr lang="en-GB" dirty="0"/>
          </a:p>
          <a:p>
            <a:r>
              <a:rPr lang="en-GB" dirty="0">
                <a:latin typeface="DM Sans Medium"/>
              </a:rPr>
              <a:t>Room 3 is simple: </a:t>
            </a:r>
            <a:endParaRPr lang="en-GB" dirty="0"/>
          </a:p>
          <a:p>
            <a:r>
              <a:rPr lang="en-GB" dirty="0">
                <a:latin typeface="DM Sans Medium"/>
              </a:rPr>
              <a:t>👉 Universities should consistently identify, record input, and track student outcomes; using that insight to improve accommodation systems and support.</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C9B48C79-B8E0-9A63-0A4D-8B034260DBAD}"/>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BBD592A6-B4D2-383B-0911-E44C75E21A29}"/>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72878598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3907F-6FDA-01DC-3CF0-1CBFF536DB9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888A192-0822-9E93-5450-C05ACDE0014D}"/>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B4D0871-96A8-DCDA-D29B-9AC78A9EA819}"/>
              </a:ext>
            </a:extLst>
          </p:cNvPr>
          <p:cNvSpPr>
            <a:spLocks noGrp="1"/>
          </p:cNvSpPr>
          <p:nvPr>
            <p:ph type="title"/>
          </p:nvPr>
        </p:nvSpPr>
        <p:spPr/>
        <p:txBody>
          <a:bodyPr/>
          <a:lstStyle/>
          <a:p>
            <a:r>
              <a:rPr lang="en-GB" dirty="0">
                <a:latin typeface="DM Sans Medium"/>
                <a:ea typeface="Segoe UI Emoji"/>
              </a:rPr>
              <a:t>Why this matters  :</a:t>
            </a:r>
            <a:endParaRPr lang="en-US" dirty="0"/>
          </a:p>
        </p:txBody>
      </p:sp>
      <p:sp>
        <p:nvSpPr>
          <p:cNvPr id="3" name="Text Placeholder 2">
            <a:extLst>
              <a:ext uri="{FF2B5EF4-FFF2-40B4-BE49-F238E27FC236}">
                <a16:creationId xmlns:a16="http://schemas.microsoft.com/office/drawing/2014/main" id="{594CB400-46B2-1C56-EF37-715DF4B74F5A}"/>
              </a:ext>
            </a:extLst>
          </p:cNvPr>
          <p:cNvSpPr>
            <a:spLocks noGrp="1"/>
          </p:cNvSpPr>
          <p:nvPr>
            <p:ph type="body" sz="quarter" idx="11"/>
          </p:nvPr>
        </p:nvSpPr>
        <p:spPr/>
        <p:txBody>
          <a:bodyPr vert="horz" lIns="91440" tIns="45720" rIns="91440" bIns="45720" rtlCol="0" anchor="t">
            <a:normAutofit fontScale="70000" lnSpcReduction="20000"/>
          </a:bodyPr>
          <a:lstStyle/>
          <a:p>
            <a:r>
              <a:rPr lang="en-GB" dirty="0">
                <a:latin typeface="DM Sans Medium"/>
              </a:rPr>
              <a:t>Care-experienced and estranged students are often a small and under-identified group. </a:t>
            </a:r>
            <a:endParaRPr lang="en-US" dirty="0"/>
          </a:p>
          <a:p>
            <a:endParaRPr lang="en-GB" dirty="0"/>
          </a:p>
          <a:p>
            <a:r>
              <a:rPr lang="en-GB" dirty="0">
                <a:latin typeface="DM Sans Medium"/>
              </a:rPr>
              <a:t>That means their experiences can easily be missed. </a:t>
            </a:r>
            <a:endParaRPr lang="en-GB" dirty="0"/>
          </a:p>
          <a:p>
            <a:endParaRPr lang="en-GB" dirty="0"/>
          </a:p>
          <a:p>
            <a:r>
              <a:rPr lang="en-GB" dirty="0">
                <a:latin typeface="DM Sans Medium"/>
              </a:rPr>
              <a:t>Without good data, universities can’t answer key questions: </a:t>
            </a:r>
            <a:endParaRPr lang="en-GB" dirty="0"/>
          </a:p>
          <a:p>
            <a:endParaRPr lang="en-GB" dirty="0"/>
          </a:p>
          <a:p>
            <a:pPr marL="342900" indent="-342900">
              <a:buFont typeface="Arial" panose="020B0604020202020204" pitchFamily="34" charset="0"/>
              <a:buChar char="•"/>
            </a:pPr>
            <a:r>
              <a:rPr lang="en-GB" dirty="0">
                <a:latin typeface="DM Sans Medium"/>
              </a:rPr>
              <a:t>Are students staying and succeeding?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Is housing support actually making a difference?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Who is still being missed? </a:t>
            </a:r>
            <a:endParaRPr lang="en-GB" dirty="0"/>
          </a:p>
          <a:p>
            <a:endParaRPr lang="en-GB" dirty="0"/>
          </a:p>
          <a:p>
            <a:endParaRPr lang="en-GB" dirty="0"/>
          </a:p>
          <a:p>
            <a:r>
              <a:rPr lang="en-GB" dirty="0">
                <a:latin typeface="DM Sans Medium"/>
              </a:rPr>
              <a:t>👉 If it isn’t recorded, it’s much harder to improve.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80A32476-0894-5269-FDB9-C24AFF2B6E05}"/>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62C8BA18-AF0C-B1FA-BD59-B196071EA03F}"/>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6867412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8027A-51DF-6B36-43C6-E5D75AFB6E0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8CD461D-91F4-4EB5-A315-70D8396B8E01}"/>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5E4D47E-2CDF-C1CE-F8A3-FAB9913663F0}"/>
              </a:ext>
            </a:extLst>
          </p:cNvPr>
          <p:cNvSpPr>
            <a:spLocks noGrp="1"/>
          </p:cNvSpPr>
          <p:nvPr>
            <p:ph type="title"/>
          </p:nvPr>
        </p:nvSpPr>
        <p:spPr/>
        <p:txBody>
          <a:bodyPr/>
          <a:lstStyle/>
          <a:p>
            <a:r>
              <a:rPr lang="en-GB" dirty="0">
                <a:latin typeface="DM Sans Medium"/>
                <a:ea typeface="Segoe UI Emoji"/>
              </a:rPr>
              <a:t>What good looks like </a:t>
            </a:r>
            <a:endParaRPr lang="en-US" dirty="0"/>
          </a:p>
        </p:txBody>
      </p:sp>
      <p:sp>
        <p:nvSpPr>
          <p:cNvPr id="3" name="Text Placeholder 2">
            <a:extLst>
              <a:ext uri="{FF2B5EF4-FFF2-40B4-BE49-F238E27FC236}">
                <a16:creationId xmlns:a16="http://schemas.microsoft.com/office/drawing/2014/main" id="{7294B75C-BFB5-B017-1498-0ABE0DC83730}"/>
              </a:ext>
            </a:extLst>
          </p:cNvPr>
          <p:cNvSpPr>
            <a:spLocks noGrp="1"/>
          </p:cNvSpPr>
          <p:nvPr>
            <p:ph type="body" sz="quarter" idx="11"/>
          </p:nvPr>
        </p:nvSpPr>
        <p:spPr/>
        <p:txBody>
          <a:bodyPr vert="horz" lIns="91440" tIns="45720" rIns="91440" bIns="45720" rtlCol="0" anchor="t">
            <a:normAutofit fontScale="70000" lnSpcReduction="20000"/>
          </a:bodyPr>
          <a:lstStyle/>
          <a:p>
            <a:r>
              <a:rPr lang="en-GB" dirty="0">
                <a:latin typeface="DM Sans Medium"/>
              </a:rPr>
              <a:t>When this room is “built”, data becomes a tool for insight — not just reporting. </a:t>
            </a:r>
            <a:endParaRPr lang="en-US" dirty="0"/>
          </a:p>
          <a:p>
            <a:endParaRPr lang="en-GB" dirty="0"/>
          </a:p>
          <a:p>
            <a:r>
              <a:rPr lang="en-GB" dirty="0">
                <a:latin typeface="DM Sans Medium"/>
              </a:rPr>
              <a:t>Strong approaches include: </a:t>
            </a:r>
            <a:endParaRPr lang="en-GB" dirty="0"/>
          </a:p>
          <a:p>
            <a:endParaRPr lang="en-GB" dirty="0"/>
          </a:p>
          <a:p>
            <a:pPr marL="342900" indent="-342900">
              <a:buFont typeface="Arial" panose="020B0604020202020204" pitchFamily="34" charset="0"/>
              <a:buChar char="•"/>
            </a:pPr>
            <a:r>
              <a:rPr lang="en-GB" dirty="0">
                <a:latin typeface="DM Sans Medium"/>
              </a:rPr>
              <a:t>Consistent identification of relevant students to build a dynamic picture of the student population</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Tracking participation in accommodation services uptake (e.g. guarantor schemes)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Following academic progress over time, not just at one moment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Using data actively to evaluate and improve retention  </a:t>
            </a:r>
            <a:endParaRPr lang="en-GB" dirty="0"/>
          </a:p>
          <a:p>
            <a:endParaRPr lang="en-GB" dirty="0"/>
          </a:p>
          <a:p>
            <a:r>
              <a:rPr lang="en-GB" dirty="0">
                <a:latin typeface="DM Sans Medium"/>
              </a:rPr>
              <a:t>👉 The key shift:  From “we think this works” to “we can see what works — and for who.”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15117340-8057-72C1-2BD0-58A267E63AFC}"/>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EC13A823-93EF-30D7-BA5E-DF09413F2BC1}"/>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43577847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54D53-F519-BA8F-2050-CC41DE94B66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78BBA2E-52F2-668A-41E5-96ADDDDD6EB0}"/>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6900814-7DBD-D93D-53A6-5B9C728C1054}"/>
              </a:ext>
            </a:extLst>
          </p:cNvPr>
          <p:cNvSpPr>
            <a:spLocks noGrp="1"/>
          </p:cNvSpPr>
          <p:nvPr>
            <p:ph type="title"/>
          </p:nvPr>
        </p:nvSpPr>
        <p:spPr/>
        <p:txBody>
          <a:bodyPr/>
          <a:lstStyle/>
          <a:p>
            <a:r>
              <a:rPr lang="en-GB" dirty="0">
                <a:latin typeface="DM Sans Medium"/>
                <a:ea typeface="Segoe UI Emoji"/>
              </a:rPr>
              <a:t>In practice: HEAT </a:t>
            </a:r>
            <a:r>
              <a:rPr lang="en-GB" sz="2400" dirty="0">
                <a:latin typeface="DM Sans Medium"/>
                <a:ea typeface="Segoe UI Emoji"/>
              </a:rPr>
              <a:t>(Higher Education Access Tracker)</a:t>
            </a:r>
            <a:r>
              <a:rPr lang="en-GB" dirty="0">
                <a:latin typeface="DM Sans Medium"/>
                <a:ea typeface="Segoe UI Emoji"/>
              </a:rPr>
              <a:t> </a:t>
            </a:r>
            <a:endParaRPr lang="en-US" dirty="0"/>
          </a:p>
        </p:txBody>
      </p:sp>
      <p:sp>
        <p:nvSpPr>
          <p:cNvPr id="3" name="Text Placeholder 2">
            <a:extLst>
              <a:ext uri="{FF2B5EF4-FFF2-40B4-BE49-F238E27FC236}">
                <a16:creationId xmlns:a16="http://schemas.microsoft.com/office/drawing/2014/main" id="{9B97FAE4-3395-0ABF-3FF5-FECE7C45900A}"/>
              </a:ext>
            </a:extLst>
          </p:cNvPr>
          <p:cNvSpPr>
            <a:spLocks noGrp="1"/>
          </p:cNvSpPr>
          <p:nvPr>
            <p:ph type="body" sz="quarter" idx="11"/>
          </p:nvPr>
        </p:nvSpPr>
        <p:spPr/>
        <p:txBody>
          <a:bodyPr vert="horz" lIns="91440" tIns="45720" rIns="91440" bIns="45720" rtlCol="0" anchor="t">
            <a:normAutofit fontScale="77500" lnSpcReduction="20000"/>
          </a:bodyPr>
          <a:lstStyle/>
          <a:p>
            <a:r>
              <a:rPr lang="en-GB" dirty="0">
                <a:latin typeface="DM Sans Medium"/>
              </a:rPr>
              <a:t>HEAT shows how this room can work at scale: </a:t>
            </a:r>
            <a:endParaRPr lang="en-US" dirty="0"/>
          </a:p>
          <a:p>
            <a:endParaRPr lang="en-GB" dirty="0"/>
          </a:p>
          <a:p>
            <a:pPr marL="342900" indent="-342900">
              <a:buFont typeface="Arial" panose="020B0604020202020204" pitchFamily="34" charset="0"/>
              <a:buChar char="•"/>
            </a:pPr>
            <a:r>
              <a:rPr lang="en-GB" dirty="0">
                <a:latin typeface="DM Sans Medium"/>
              </a:rPr>
              <a:t>Tracks students from outreach into university and beyond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Links data with national datasets (like HESA)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Captures participation in interventions over time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Enables comparison between different groups </a:t>
            </a:r>
          </a:p>
          <a:p>
            <a:endParaRPr lang="en-GB" dirty="0"/>
          </a:p>
          <a:p>
            <a:r>
              <a:rPr lang="en-GB" dirty="0">
                <a:latin typeface="DM Sans Medium"/>
              </a:rPr>
              <a:t>It doesn’t just show who gets in, it helps universities understand individual student journeys and those of the wider student population.</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7D5A8418-FB92-03F6-2D2B-5AA02533FD2E}"/>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86D5B976-9E48-9CF1-7A50-91B313F753E2}"/>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64279429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677CF-8B4D-C537-1307-DFDCE725FFE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D1F02F2-3CE1-689D-E166-19981404ED21}"/>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DDFFE26-B4A2-D033-4CBB-3BC2F43DCFA7}"/>
              </a:ext>
            </a:extLst>
          </p:cNvPr>
          <p:cNvSpPr>
            <a:spLocks noGrp="1"/>
          </p:cNvSpPr>
          <p:nvPr>
            <p:ph type="title"/>
          </p:nvPr>
        </p:nvSpPr>
        <p:spPr/>
        <p:txBody>
          <a:bodyPr/>
          <a:lstStyle/>
          <a:p>
            <a:r>
              <a:rPr lang="en-GB">
                <a:latin typeface="DM Sans Medium"/>
                <a:ea typeface="Segoe UI Emoji"/>
              </a:rPr>
              <a:t>What to watch for </a:t>
            </a:r>
            <a:endParaRPr lang="en-US"/>
          </a:p>
        </p:txBody>
      </p:sp>
      <p:sp>
        <p:nvSpPr>
          <p:cNvPr id="3" name="Text Placeholder 2">
            <a:extLst>
              <a:ext uri="{FF2B5EF4-FFF2-40B4-BE49-F238E27FC236}">
                <a16:creationId xmlns:a16="http://schemas.microsoft.com/office/drawing/2014/main" id="{8D685747-61F3-8684-37F4-4787B66C6035}"/>
              </a:ext>
            </a:extLst>
          </p:cNvPr>
          <p:cNvSpPr>
            <a:spLocks noGrp="1"/>
          </p:cNvSpPr>
          <p:nvPr>
            <p:ph type="body" sz="quarter" idx="11"/>
          </p:nvPr>
        </p:nvSpPr>
        <p:spPr/>
        <p:txBody>
          <a:bodyPr vert="horz" lIns="91440" tIns="45720" rIns="91440" bIns="45720" rtlCol="0" anchor="t">
            <a:normAutofit fontScale="92500" lnSpcReduction="20000"/>
          </a:bodyPr>
          <a:lstStyle/>
          <a:p>
            <a:r>
              <a:rPr lang="en-GB" dirty="0">
                <a:latin typeface="DM Sans Medium"/>
              </a:rPr>
              <a:t>Good record keeping isn’t just about systems: </a:t>
            </a:r>
            <a:endParaRPr lang="en-US"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Students may not always be identified or recorded consistently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Definitions (e.g. estranged vs care-experienced) can vary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Data may be collected but not meaningfully used </a:t>
            </a:r>
            <a:endParaRPr lang="en-GB" dirty="0"/>
          </a:p>
          <a:p>
            <a:endParaRPr lang="en-GB" dirty="0"/>
          </a:p>
          <a:p>
            <a:r>
              <a:rPr lang="en-GB" dirty="0">
                <a:latin typeface="DM Sans Medium"/>
              </a:rPr>
              <a:t>👉 The real value comes from turning data into action.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FBE0CCFA-3968-616C-550D-71C20178A1EB}"/>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3279068A-C462-6252-245B-2108EF0385CE}"/>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01946972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54086-5450-5EE6-154E-0132BF012CC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81EC16E-B167-39D5-4AC8-FFC503B22239}"/>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4C4B7DE-CE40-A48B-09C1-E73B187439C0}"/>
              </a:ext>
            </a:extLst>
          </p:cNvPr>
          <p:cNvSpPr>
            <a:spLocks noGrp="1"/>
          </p:cNvSpPr>
          <p:nvPr>
            <p:ph type="title"/>
          </p:nvPr>
        </p:nvSpPr>
        <p:spPr/>
        <p:txBody>
          <a:bodyPr/>
          <a:lstStyle/>
          <a:p>
            <a:r>
              <a:rPr lang="en-GB" dirty="0">
                <a:latin typeface="DM Sans Medium"/>
                <a:ea typeface="Segoe UI Emoji"/>
              </a:rPr>
              <a:t>Group Discussion: </a:t>
            </a:r>
            <a:endParaRPr lang="en-US" dirty="0"/>
          </a:p>
        </p:txBody>
      </p:sp>
      <p:sp>
        <p:nvSpPr>
          <p:cNvPr id="3" name="Text Placeholder 2">
            <a:extLst>
              <a:ext uri="{FF2B5EF4-FFF2-40B4-BE49-F238E27FC236}">
                <a16:creationId xmlns:a16="http://schemas.microsoft.com/office/drawing/2014/main" id="{03B04726-34AC-C62A-E27C-6B2E39E0822A}"/>
              </a:ext>
            </a:extLst>
          </p:cNvPr>
          <p:cNvSpPr>
            <a:spLocks noGrp="1"/>
          </p:cNvSpPr>
          <p:nvPr>
            <p:ph type="body" sz="quarter" idx="11"/>
          </p:nvPr>
        </p:nvSpPr>
        <p:spPr/>
        <p:txBody>
          <a:bodyPr vert="horz" lIns="91440" tIns="45720" rIns="91440" bIns="45720" rtlCol="0" anchor="t">
            <a:normAutofit/>
          </a:bodyPr>
          <a:lstStyle/>
          <a:p>
            <a:pPr marL="342900" indent="-342900">
              <a:buFont typeface="Arial" panose="020B0604020202020204" pitchFamily="34" charset="0"/>
              <a:buChar char="•"/>
            </a:pPr>
            <a:r>
              <a:rPr lang="en-GB" dirty="0">
                <a:latin typeface="DM Sans Medium"/>
              </a:rPr>
              <a:t>What can the impact of bad record keeping or the failure to analyse available data be for students?</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What sort of questions should the SU ask the University about record keeping?</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7464F79A-701D-BE0B-A04E-F6C50195D279}"/>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EB5C5CE4-BE74-0834-BC3F-1FD97B08E8A8}"/>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55316532"/>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A7A89-BA71-915B-A7DE-1A61E6C92A9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E204270-00A8-8E60-038D-781A9A1608F6}"/>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D579C1-FA07-245B-C8C3-D18639D7783A}"/>
              </a:ext>
            </a:extLst>
          </p:cNvPr>
          <p:cNvSpPr>
            <a:spLocks noGrp="1"/>
          </p:cNvSpPr>
          <p:nvPr>
            <p:ph type="title"/>
          </p:nvPr>
        </p:nvSpPr>
        <p:spPr/>
        <p:txBody>
          <a:bodyPr/>
          <a:lstStyle/>
          <a:p>
            <a:r>
              <a:rPr lang="en-GB" dirty="0">
                <a:latin typeface="DM Sans Medium"/>
                <a:ea typeface="Segoe UI Emoji"/>
              </a:rPr>
              <a:t>Key Takeaway:</a:t>
            </a:r>
            <a:endParaRPr lang="en-US" dirty="0"/>
          </a:p>
        </p:txBody>
      </p:sp>
      <p:sp>
        <p:nvSpPr>
          <p:cNvPr id="3" name="Text Placeholder 2">
            <a:extLst>
              <a:ext uri="{FF2B5EF4-FFF2-40B4-BE49-F238E27FC236}">
                <a16:creationId xmlns:a16="http://schemas.microsoft.com/office/drawing/2014/main" id="{206E1C0D-7564-4CB6-7A01-DD2D257F3146}"/>
              </a:ext>
            </a:extLst>
          </p:cNvPr>
          <p:cNvSpPr>
            <a:spLocks noGrp="1"/>
          </p:cNvSpPr>
          <p:nvPr>
            <p:ph type="body" sz="quarter" idx="11"/>
          </p:nvPr>
        </p:nvSpPr>
        <p:spPr/>
        <p:txBody>
          <a:bodyPr vert="horz" lIns="91440" tIns="45720" rIns="91440" bIns="45720" rtlCol="0" anchor="t">
            <a:normAutofit fontScale="92500" lnSpcReduction="10000"/>
          </a:bodyPr>
          <a:lstStyle/>
          <a:p>
            <a:r>
              <a:rPr lang="en-GB" dirty="0">
                <a:latin typeface="DM Sans Medium"/>
              </a:rPr>
              <a:t>This isn’t about spreadsheets. </a:t>
            </a:r>
            <a:endParaRPr lang="en-US" dirty="0"/>
          </a:p>
          <a:p>
            <a:endParaRPr lang="en-GB" dirty="0"/>
          </a:p>
          <a:p>
            <a:r>
              <a:rPr lang="en-GB" dirty="0">
                <a:latin typeface="DM Sans Medium"/>
              </a:rPr>
              <a:t>It’s about: </a:t>
            </a:r>
            <a:endParaRPr lang="en-GB" dirty="0"/>
          </a:p>
          <a:p>
            <a:endParaRPr lang="en-GB" dirty="0"/>
          </a:p>
          <a:p>
            <a:pPr marL="342900" indent="-342900">
              <a:buFont typeface="Arial" panose="020B0604020202020204" pitchFamily="34" charset="0"/>
              <a:buChar char="•"/>
            </a:pPr>
            <a:r>
              <a:rPr lang="en-GB" dirty="0">
                <a:latin typeface="DM Sans Medium"/>
              </a:rPr>
              <a:t>Visibility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Accountability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And making sure no group of students is overlooked </a:t>
            </a:r>
            <a:endParaRPr lang="en-GB" dirty="0"/>
          </a:p>
          <a:p>
            <a:endParaRPr lang="en-GB" dirty="0"/>
          </a:p>
          <a:p>
            <a:r>
              <a:rPr lang="en-GB" dirty="0">
                <a:latin typeface="DM Sans Medium"/>
              </a:rPr>
              <a:t>👉 When you can see what’s happening, you can start to change it.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AEB604F7-CB73-CA4F-A769-72A48EB09B03}"/>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81D12E8C-1527-38C3-586F-F3FB1CE476ED}"/>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94651896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E1B10-64BF-1C11-B05F-E15F8CAFEC1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1A3C913-9A18-E138-074F-46CAF89D9EB6}"/>
              </a:ext>
            </a:extLst>
          </p:cNvPr>
          <p:cNvSpPr/>
          <p:nvPr/>
        </p:nvSpPr>
        <p:spPr>
          <a:xfrm>
            <a:off x="0" y="0"/>
            <a:ext cx="12192000" cy="6858000"/>
          </a:xfrm>
          <a:prstGeom prst="rect">
            <a:avLst/>
          </a:prstGeom>
          <a:solidFill>
            <a:srgbClr val="09BC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B6F2863-CE3D-0CC8-22AB-F0A9CC2535E9}"/>
              </a:ext>
            </a:extLst>
          </p:cNvPr>
          <p:cNvSpPr txBox="1"/>
          <p:nvPr/>
        </p:nvSpPr>
        <p:spPr>
          <a:xfrm>
            <a:off x="-1279" y="2153481"/>
            <a:ext cx="12199491" cy="2554545"/>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8000">
                <a:solidFill>
                  <a:srgbClr val="FFFFFF"/>
                </a:solidFill>
                <a:latin typeface="DM Sans Medium"/>
                <a:ea typeface="Calibri"/>
                <a:cs typeface="Calibri"/>
              </a:rPr>
              <a:t>Room 4: Removing the Rent Guarantor Barrier</a:t>
            </a:r>
          </a:p>
        </p:txBody>
      </p:sp>
      <p:pic>
        <p:nvPicPr>
          <p:cNvPr id="10" name="Picture 9" descr="A picture containing graphical user interface&#10;&#10;Description automatically generated">
            <a:extLst>
              <a:ext uri="{FF2B5EF4-FFF2-40B4-BE49-F238E27FC236}">
                <a16:creationId xmlns:a16="http://schemas.microsoft.com/office/drawing/2014/main" id="{FA483700-898D-35FF-6275-70A9EAE7AA4E}"/>
              </a:ext>
            </a:extLst>
          </p:cNvPr>
          <p:cNvPicPr>
            <a:picLocks noChangeAspect="1"/>
          </p:cNvPicPr>
          <p:nvPr/>
        </p:nvPicPr>
        <p:blipFill>
          <a:blip r:embed="rId2"/>
          <a:stretch>
            <a:fillRect/>
          </a:stretch>
        </p:blipFill>
        <p:spPr>
          <a:xfrm>
            <a:off x="11113532" y="6170561"/>
            <a:ext cx="913930" cy="511445"/>
          </a:xfrm>
          <a:prstGeom prst="rect">
            <a:avLst/>
          </a:prstGeom>
        </p:spPr>
      </p:pic>
    </p:spTree>
    <p:extLst>
      <p:ext uri="{BB962C8B-B14F-4D97-AF65-F5344CB8AC3E}">
        <p14:creationId xmlns:p14="http://schemas.microsoft.com/office/powerpoint/2010/main" val="358167874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E0162-EE22-3591-D28B-0776C90EBE5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38F1FF5-111D-261E-FA5B-7A75B348FBC9}"/>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3700380-44BE-E985-2128-46951B708414}"/>
              </a:ext>
            </a:extLst>
          </p:cNvPr>
          <p:cNvSpPr>
            <a:spLocks noGrp="1"/>
          </p:cNvSpPr>
          <p:nvPr>
            <p:ph type="title"/>
          </p:nvPr>
        </p:nvSpPr>
        <p:spPr/>
        <p:txBody>
          <a:bodyPr/>
          <a:lstStyle/>
          <a:p>
            <a:r>
              <a:rPr lang="en-GB" dirty="0">
                <a:latin typeface="DM Sans Medium"/>
                <a:ea typeface="Segoe UI Emoji"/>
              </a:rPr>
              <a:t>The Big Idea:</a:t>
            </a:r>
            <a:endParaRPr lang="en-US" dirty="0"/>
          </a:p>
        </p:txBody>
      </p:sp>
      <p:sp>
        <p:nvSpPr>
          <p:cNvPr id="3" name="Text Placeholder 2">
            <a:extLst>
              <a:ext uri="{FF2B5EF4-FFF2-40B4-BE49-F238E27FC236}">
                <a16:creationId xmlns:a16="http://schemas.microsoft.com/office/drawing/2014/main" id="{1A757E3A-E98C-8A16-10FF-62DD0BDDF55F}"/>
              </a:ext>
            </a:extLst>
          </p:cNvPr>
          <p:cNvSpPr>
            <a:spLocks noGrp="1"/>
          </p:cNvSpPr>
          <p:nvPr>
            <p:ph type="body" sz="quarter" idx="11"/>
          </p:nvPr>
        </p:nvSpPr>
        <p:spPr/>
        <p:txBody>
          <a:bodyPr vert="horz" lIns="91440" tIns="45720" rIns="91440" bIns="45720" rtlCol="0" anchor="t">
            <a:normAutofit fontScale="92500"/>
          </a:bodyPr>
          <a:lstStyle/>
          <a:p>
            <a:r>
              <a:rPr lang="en-GB" dirty="0">
                <a:latin typeface="DM Sans Medium"/>
              </a:rPr>
              <a:t>Imagine finding the perfect place to live… and then being told you can’t have it because you don’t have a guarantor. </a:t>
            </a:r>
            <a:endParaRPr lang="en-US" dirty="0"/>
          </a:p>
          <a:p>
            <a:endParaRPr lang="en-GB" dirty="0"/>
          </a:p>
          <a:p>
            <a:r>
              <a:rPr lang="en-GB" dirty="0">
                <a:latin typeface="DM Sans Medium"/>
              </a:rPr>
              <a:t>For many students, that’s a minor hurdle. For others, it’s a complete blocker. </a:t>
            </a:r>
            <a:endParaRPr lang="en-GB" dirty="0"/>
          </a:p>
          <a:p>
            <a:endParaRPr lang="en-GB" dirty="0"/>
          </a:p>
          <a:p>
            <a:r>
              <a:rPr lang="en-GB" dirty="0">
                <a:latin typeface="DM Sans Medium"/>
              </a:rPr>
              <a:t>Room 4 is simple:  </a:t>
            </a:r>
            <a:endParaRPr lang="en-GB" dirty="0"/>
          </a:p>
          <a:p>
            <a:r>
              <a:rPr lang="en-GB" dirty="0">
                <a:latin typeface="DM Sans Medium"/>
              </a:rPr>
              <a:t>👉 Students should be able to access housing without being excluded by the guarantor requirement.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CE576962-29D4-74B7-6801-17ED08B9B7F6}"/>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1E2E5D4A-53FE-9139-C9EE-217262F3EA8D}"/>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404177310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87598-D0B1-861E-C5AF-F2F894F7303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BD9CB78-E4CA-EB18-1385-04BEBA0CDA9A}"/>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DFA9CC1-9F1E-8DEB-7979-7FB650D56B8D}"/>
              </a:ext>
            </a:extLst>
          </p:cNvPr>
          <p:cNvSpPr>
            <a:spLocks noGrp="1"/>
          </p:cNvSpPr>
          <p:nvPr>
            <p:ph type="title"/>
          </p:nvPr>
        </p:nvSpPr>
        <p:spPr/>
        <p:txBody>
          <a:bodyPr/>
          <a:lstStyle/>
          <a:p>
            <a:r>
              <a:rPr lang="en-GB" dirty="0">
                <a:latin typeface="DM Sans Medium"/>
                <a:ea typeface="Segoe UI Emoji"/>
              </a:rPr>
              <a:t>Why This Matters :</a:t>
            </a:r>
            <a:endParaRPr lang="en-US" dirty="0"/>
          </a:p>
        </p:txBody>
      </p:sp>
      <p:sp>
        <p:nvSpPr>
          <p:cNvPr id="3" name="Text Placeholder 2">
            <a:extLst>
              <a:ext uri="{FF2B5EF4-FFF2-40B4-BE49-F238E27FC236}">
                <a16:creationId xmlns:a16="http://schemas.microsoft.com/office/drawing/2014/main" id="{BEE17B19-BBAA-3FDE-B42D-AF79769A7475}"/>
              </a:ext>
            </a:extLst>
          </p:cNvPr>
          <p:cNvSpPr>
            <a:spLocks noGrp="1"/>
          </p:cNvSpPr>
          <p:nvPr>
            <p:ph type="body" sz="quarter" idx="11"/>
          </p:nvPr>
        </p:nvSpPr>
        <p:spPr/>
        <p:txBody>
          <a:bodyPr vert="horz" lIns="91440" tIns="45720" rIns="91440" bIns="45720" rtlCol="0" anchor="t">
            <a:normAutofit fontScale="70000" lnSpcReduction="20000"/>
          </a:bodyPr>
          <a:lstStyle/>
          <a:p>
            <a:r>
              <a:rPr lang="en-GB" dirty="0">
                <a:latin typeface="DM Sans Medium"/>
              </a:rPr>
              <a:t>Most landlords, PBSA providers, and some university residences require a guarantor — usually a parent or guardian who can cover unpaid rent or damages. </a:t>
            </a:r>
            <a:endParaRPr lang="en-US" dirty="0"/>
          </a:p>
          <a:p>
            <a:endParaRPr lang="en-GB" dirty="0"/>
          </a:p>
          <a:p>
            <a:r>
              <a:rPr lang="en-GB" dirty="0">
                <a:latin typeface="DM Sans Medium"/>
              </a:rPr>
              <a:t>But for care-experienced and estranged students, that person often doesn’t exist. </a:t>
            </a:r>
            <a:endParaRPr lang="en-GB" dirty="0"/>
          </a:p>
          <a:p>
            <a:endParaRPr lang="en-GB" dirty="0"/>
          </a:p>
          <a:p>
            <a:r>
              <a:rPr lang="en-GB" dirty="0">
                <a:latin typeface="DM Sans Medium"/>
              </a:rPr>
              <a:t>This can lead to: </a:t>
            </a:r>
            <a:endParaRPr lang="en-GB" dirty="0"/>
          </a:p>
          <a:p>
            <a:endParaRPr lang="en-GB" dirty="0"/>
          </a:p>
          <a:p>
            <a:pPr marL="342900" indent="-342900">
              <a:buFont typeface="Arial" panose="020B0604020202020204" pitchFamily="34" charset="0"/>
              <a:buChar char="•"/>
            </a:pPr>
            <a:r>
              <a:rPr lang="en-GB" dirty="0">
                <a:latin typeface="DM Sans Medium"/>
              </a:rPr>
              <a:t>Being rejected from accommodation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Paying more for limited alternatives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Increased risk of unsafe or unstable housing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Barriers to moving into housing at all </a:t>
            </a:r>
            <a:endParaRPr lang="en-GB" dirty="0"/>
          </a:p>
          <a:p>
            <a:endParaRPr lang="en-GB" dirty="0"/>
          </a:p>
          <a:p>
            <a:r>
              <a:rPr lang="en-GB" dirty="0">
                <a:latin typeface="DM Sans Medium"/>
              </a:rPr>
              <a:t>👉 Housing access shouldn’t depend on who you can call for help.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C13CEE5B-5E5F-7DB0-3B09-8F686F3A3B6D}"/>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ECC03853-85DA-1A5C-F7D4-9CF48B42DDB5}"/>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88155654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A5404-D596-AD10-281F-B9B30C39C34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89919C5-1FFA-4675-6CA1-8E7B1ADFF0C3}"/>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4953653-C03F-59B8-88C2-2DA9653D4F3D}"/>
              </a:ext>
            </a:extLst>
          </p:cNvPr>
          <p:cNvSpPr>
            <a:spLocks noGrp="1"/>
          </p:cNvSpPr>
          <p:nvPr>
            <p:ph type="title"/>
          </p:nvPr>
        </p:nvSpPr>
        <p:spPr/>
        <p:txBody>
          <a:bodyPr/>
          <a:lstStyle/>
          <a:p>
            <a:r>
              <a:rPr lang="en-GB" dirty="0">
                <a:latin typeface="DM Sans Medium"/>
                <a:ea typeface="Segoe UI Emoji"/>
              </a:rPr>
              <a:t>What Good Looks Like  :</a:t>
            </a:r>
            <a:endParaRPr lang="en-US" dirty="0"/>
          </a:p>
        </p:txBody>
      </p:sp>
      <p:sp>
        <p:nvSpPr>
          <p:cNvPr id="3" name="Text Placeholder 2">
            <a:extLst>
              <a:ext uri="{FF2B5EF4-FFF2-40B4-BE49-F238E27FC236}">
                <a16:creationId xmlns:a16="http://schemas.microsoft.com/office/drawing/2014/main" id="{DEE33245-A475-4298-5139-BC7E9002FEBF}"/>
              </a:ext>
            </a:extLst>
          </p:cNvPr>
          <p:cNvSpPr>
            <a:spLocks noGrp="1"/>
          </p:cNvSpPr>
          <p:nvPr>
            <p:ph type="body" sz="quarter" idx="11"/>
          </p:nvPr>
        </p:nvSpPr>
        <p:spPr/>
        <p:txBody>
          <a:bodyPr vert="horz" lIns="91440" tIns="45720" rIns="91440" bIns="45720" rtlCol="0" anchor="t">
            <a:normAutofit fontScale="77500" lnSpcReduction="20000"/>
          </a:bodyPr>
          <a:lstStyle/>
          <a:p>
            <a:r>
              <a:rPr lang="en-GB" dirty="0">
                <a:latin typeface="DM Sans Medium"/>
              </a:rPr>
              <a:t>When this room is “built”, students have real routes into housing — not dead ends. </a:t>
            </a:r>
            <a:endParaRPr lang="en-US" dirty="0"/>
          </a:p>
          <a:p>
            <a:endParaRPr lang="en-GB" dirty="0"/>
          </a:p>
          <a:p>
            <a:r>
              <a:rPr lang="en-GB" dirty="0">
                <a:latin typeface="DM Sans Medium"/>
              </a:rPr>
              <a:t>Strong approaches include: </a:t>
            </a:r>
            <a:endParaRPr lang="en-GB" dirty="0"/>
          </a:p>
          <a:p>
            <a:endParaRPr lang="en-GB" dirty="0"/>
          </a:p>
          <a:p>
            <a:pPr marL="342900" indent="-342900">
              <a:buFont typeface="Arial" panose="020B0604020202020204" pitchFamily="34" charset="0"/>
              <a:buChar char="•"/>
            </a:pPr>
            <a:r>
              <a:rPr lang="en-GB" dirty="0">
                <a:latin typeface="DM Sans Medium"/>
              </a:rPr>
              <a:t>University-backed rent guarantor schemes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Partnerships with alternative rent guarantor providers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Clear, early information about what a rent guarantor is, and options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Support navigating the student rental market </a:t>
            </a:r>
            <a:endParaRPr lang="en-GB" dirty="0"/>
          </a:p>
          <a:p>
            <a:endParaRPr lang="en-GB" dirty="0"/>
          </a:p>
          <a:p>
            <a:r>
              <a:rPr lang="en-GB" dirty="0">
                <a:latin typeface="DM Sans Medium"/>
              </a:rPr>
              <a:t>👉 The key shift:  From “you need a guarantor” to “we’ll make sure this isn’t a barrier.”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702073F8-2E31-5D27-B9CF-0B64BD7DE9E1}"/>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777A769B-43A7-987B-EC8E-768BD7AA9E42}"/>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9007743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499F6-3955-7E49-80A4-2D65CAB71DE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5535003-9CE3-FB4E-C317-AD35E6EBCA63}"/>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16311F2-42E4-419C-1DD1-6FFBA7B052CE}"/>
              </a:ext>
            </a:extLst>
          </p:cNvPr>
          <p:cNvSpPr>
            <a:spLocks noGrp="1"/>
          </p:cNvSpPr>
          <p:nvPr>
            <p:ph type="title"/>
          </p:nvPr>
        </p:nvSpPr>
        <p:spPr/>
        <p:txBody>
          <a:bodyPr/>
          <a:lstStyle/>
          <a:p>
            <a:r>
              <a:rPr lang="en-GB" dirty="0">
                <a:latin typeface="DM Sans Medium"/>
                <a:ea typeface="Segoe UI Emoji"/>
              </a:rPr>
              <a:t>In practice: What universities are doing</a:t>
            </a:r>
            <a:endParaRPr lang="en-US" dirty="0"/>
          </a:p>
        </p:txBody>
      </p:sp>
      <p:sp>
        <p:nvSpPr>
          <p:cNvPr id="3" name="Text Placeholder 2">
            <a:extLst>
              <a:ext uri="{FF2B5EF4-FFF2-40B4-BE49-F238E27FC236}">
                <a16:creationId xmlns:a16="http://schemas.microsoft.com/office/drawing/2014/main" id="{2628DBE3-23A8-0D5A-C417-7F0C53125E84}"/>
              </a:ext>
            </a:extLst>
          </p:cNvPr>
          <p:cNvSpPr>
            <a:spLocks noGrp="1"/>
          </p:cNvSpPr>
          <p:nvPr>
            <p:ph type="body" sz="quarter" idx="11"/>
          </p:nvPr>
        </p:nvSpPr>
        <p:spPr/>
        <p:txBody>
          <a:bodyPr vert="horz" lIns="91440" tIns="45720" rIns="91440" bIns="45720" rtlCol="0" anchor="t">
            <a:normAutofit fontScale="70000" lnSpcReduction="20000"/>
          </a:bodyPr>
          <a:lstStyle/>
          <a:p>
            <a:r>
              <a:rPr lang="en-GB" dirty="0">
                <a:latin typeface="DM Sans Medium"/>
              </a:rPr>
              <a:t>Across the UK, universities are stepping in to remove this barrier: </a:t>
            </a:r>
            <a:endParaRPr lang="en-US" dirty="0"/>
          </a:p>
          <a:p>
            <a:endParaRPr lang="en-GB" dirty="0"/>
          </a:p>
          <a:p>
            <a:pPr marL="342900" indent="-342900">
              <a:buFont typeface="Arial" panose="020B0604020202020204" pitchFamily="34" charset="0"/>
              <a:buChar char="•"/>
            </a:pPr>
            <a:r>
              <a:rPr lang="en-GB" dirty="0">
                <a:latin typeface="DM Sans Medium"/>
              </a:rPr>
              <a:t>Providing full and clear information about rent guarantors on their websites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Providing rent guarantor services for students who require them</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Prioritising care-experienced and estranged students in fee-free arrangements with commercial rent guarantor providers</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Removing the rent guarantor requirement in halls of residence they own or commission</a:t>
            </a:r>
            <a:endParaRPr lang="en-GB" dirty="0"/>
          </a:p>
          <a:p>
            <a:endParaRPr lang="en-GB" dirty="0"/>
          </a:p>
          <a:p>
            <a:r>
              <a:rPr lang="en-GB" dirty="0">
                <a:latin typeface="DM Sans Medium"/>
              </a:rPr>
              <a:t>👉  Schemes vary — but the principle is consistent: no student should be locked out of housing because of their circumstances.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751EA2D1-7682-7234-5709-50973F5C4237}"/>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B07288CD-8BE6-AE88-2E3B-35D95E9347F5}"/>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7351058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FEC08-05D3-98CA-2F66-C50E54E7A3F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48F8EFD-A1AF-3C5C-FF87-88A26462EEAA}"/>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E3A176A-0D97-A0AC-1099-A7E9A723445A}"/>
              </a:ext>
            </a:extLst>
          </p:cNvPr>
          <p:cNvSpPr>
            <a:spLocks noGrp="1"/>
          </p:cNvSpPr>
          <p:nvPr>
            <p:ph type="title"/>
          </p:nvPr>
        </p:nvSpPr>
        <p:spPr/>
        <p:txBody>
          <a:bodyPr/>
          <a:lstStyle/>
          <a:p>
            <a:r>
              <a:rPr lang="en-GB">
                <a:latin typeface="DM Sans Medium"/>
                <a:ea typeface="Segoe UI Emoji"/>
              </a:rPr>
              <a:t>What to watch for </a:t>
            </a:r>
            <a:endParaRPr lang="en-US"/>
          </a:p>
        </p:txBody>
      </p:sp>
      <p:sp>
        <p:nvSpPr>
          <p:cNvPr id="3" name="Text Placeholder 2">
            <a:extLst>
              <a:ext uri="{FF2B5EF4-FFF2-40B4-BE49-F238E27FC236}">
                <a16:creationId xmlns:a16="http://schemas.microsoft.com/office/drawing/2014/main" id="{7D73D575-680A-3E73-FDCE-DC78C982706C}"/>
              </a:ext>
            </a:extLst>
          </p:cNvPr>
          <p:cNvSpPr>
            <a:spLocks noGrp="1"/>
          </p:cNvSpPr>
          <p:nvPr>
            <p:ph type="body" sz="quarter" idx="11"/>
          </p:nvPr>
        </p:nvSpPr>
        <p:spPr/>
        <p:txBody>
          <a:bodyPr vert="horz" lIns="91440" tIns="45720" rIns="91440" bIns="45720" rtlCol="0" anchor="t">
            <a:normAutofit fontScale="77500" lnSpcReduction="20000"/>
          </a:bodyPr>
          <a:lstStyle/>
          <a:p>
            <a:r>
              <a:rPr lang="en-GB" dirty="0"/>
              <a:t>Even when schemes exist, barriers can remain: </a:t>
            </a:r>
            <a:endParaRPr lang="en-US" dirty="0"/>
          </a:p>
          <a:p>
            <a:endParaRPr lang="en-GB" dirty="0"/>
          </a:p>
          <a:p>
            <a:pPr marL="342900" indent="-342900">
              <a:buFont typeface="Arial" panose="020B0604020202020204" pitchFamily="34" charset="0"/>
              <a:buChar char="•"/>
            </a:pPr>
            <a:r>
              <a:rPr lang="en-GB" dirty="0"/>
              <a:t>Criteria like not including 1</a:t>
            </a:r>
            <a:r>
              <a:rPr lang="en-GB" baseline="30000" dirty="0"/>
              <a:t>st</a:t>
            </a:r>
            <a:r>
              <a:rPr lang="en-GB" dirty="0"/>
              <a:t> years, requiring a co-signer, or paying extra admin fees</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Poor signposting and resulting low awareness among students at their point of need</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A design and language that purely reflects a focus on international students with differing needs</a:t>
            </a:r>
          </a:p>
          <a:p>
            <a:endParaRPr lang="en-GB" dirty="0"/>
          </a:p>
          <a:p>
            <a:r>
              <a:rPr lang="en-GB" dirty="0"/>
              <a:t>👉 Removing the barrier means offering a solution and making it accessible, visible and inclusive.</a:t>
            </a:r>
          </a:p>
        </p:txBody>
      </p:sp>
      <p:pic>
        <p:nvPicPr>
          <p:cNvPr id="9" name="Picture 8" descr="A picture containing graphical user interface&#10;&#10;Description automatically generated">
            <a:extLst>
              <a:ext uri="{FF2B5EF4-FFF2-40B4-BE49-F238E27FC236}">
                <a16:creationId xmlns:a16="http://schemas.microsoft.com/office/drawing/2014/main" id="{7D3FF109-2A31-E590-170E-D681A04633DD}"/>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25B6C783-1DC1-FA54-D67C-43638DE22019}"/>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24997468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66121-71CA-F396-1A0B-8227A022AFD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D68EE90-AF68-C224-6919-C567425789BC}"/>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20B6272-3242-05D5-29E4-62240B7BE5A1}"/>
              </a:ext>
            </a:extLst>
          </p:cNvPr>
          <p:cNvSpPr>
            <a:spLocks noGrp="1"/>
          </p:cNvSpPr>
          <p:nvPr>
            <p:ph type="title"/>
          </p:nvPr>
        </p:nvSpPr>
        <p:spPr/>
        <p:txBody>
          <a:bodyPr/>
          <a:lstStyle/>
          <a:p>
            <a:r>
              <a:rPr lang="en-GB" dirty="0">
                <a:latin typeface="DM Sans Medium"/>
                <a:ea typeface="Segoe UI Emoji"/>
              </a:rPr>
              <a:t>Group Discussion: </a:t>
            </a:r>
            <a:endParaRPr lang="en-US" dirty="0"/>
          </a:p>
        </p:txBody>
      </p:sp>
      <p:sp>
        <p:nvSpPr>
          <p:cNvPr id="3" name="Text Placeholder 2">
            <a:extLst>
              <a:ext uri="{FF2B5EF4-FFF2-40B4-BE49-F238E27FC236}">
                <a16:creationId xmlns:a16="http://schemas.microsoft.com/office/drawing/2014/main" id="{81CF24AA-FF68-6897-D2DA-BF2542DB1225}"/>
              </a:ext>
            </a:extLst>
          </p:cNvPr>
          <p:cNvSpPr>
            <a:spLocks noGrp="1"/>
          </p:cNvSpPr>
          <p:nvPr>
            <p:ph type="body" sz="quarter" idx="11"/>
          </p:nvPr>
        </p:nvSpPr>
        <p:spPr/>
        <p:txBody>
          <a:bodyPr vert="horz" lIns="91440" tIns="45720" rIns="91440" bIns="45720" rtlCol="0" anchor="t">
            <a:normAutofit/>
          </a:bodyPr>
          <a:lstStyle/>
          <a:p>
            <a:pPr marL="342900" indent="-342900">
              <a:buFont typeface="Arial" panose="020B0604020202020204" pitchFamily="34" charset="0"/>
              <a:buChar char="•"/>
            </a:pPr>
            <a:r>
              <a:rPr lang="en-GB" dirty="0">
                <a:latin typeface="DM Sans Medium"/>
              </a:rPr>
              <a:t>What can the impact of a rent guarantor requirement be for students who cannot provide a guarantor?</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What sort of questions should the SU ask the University about rent guarantors?</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7100347B-CB00-80B8-26BC-8839F3C138F1}"/>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C78A7BFA-F7BB-500D-9E1A-02FFF2BB5A06}"/>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4117951680"/>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5EBB0-5BD6-5E13-D416-FF6D41C509C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F851428-F0B8-DAB4-709C-F6DF2BB0A9E2}"/>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57BB12C-C760-1DBC-6377-A12C0CBFF02C}"/>
              </a:ext>
            </a:extLst>
          </p:cNvPr>
          <p:cNvSpPr>
            <a:spLocks noGrp="1"/>
          </p:cNvSpPr>
          <p:nvPr>
            <p:ph type="title"/>
          </p:nvPr>
        </p:nvSpPr>
        <p:spPr/>
        <p:txBody>
          <a:bodyPr/>
          <a:lstStyle/>
          <a:p>
            <a:r>
              <a:rPr lang="en-GB" dirty="0">
                <a:latin typeface="DM Sans Medium"/>
                <a:ea typeface="Segoe UI Emoji"/>
              </a:rPr>
              <a:t>Key Takeaway:</a:t>
            </a:r>
            <a:endParaRPr lang="en-US" dirty="0"/>
          </a:p>
        </p:txBody>
      </p:sp>
      <p:sp>
        <p:nvSpPr>
          <p:cNvPr id="3" name="Text Placeholder 2">
            <a:extLst>
              <a:ext uri="{FF2B5EF4-FFF2-40B4-BE49-F238E27FC236}">
                <a16:creationId xmlns:a16="http://schemas.microsoft.com/office/drawing/2014/main" id="{5F4FD95A-749D-3B16-4B68-FE2939381C2A}"/>
              </a:ext>
            </a:extLst>
          </p:cNvPr>
          <p:cNvSpPr>
            <a:spLocks noGrp="1"/>
          </p:cNvSpPr>
          <p:nvPr>
            <p:ph type="body" sz="quarter" idx="11"/>
          </p:nvPr>
        </p:nvSpPr>
        <p:spPr/>
        <p:txBody>
          <a:bodyPr vert="horz" lIns="91440" tIns="45720" rIns="91440" bIns="45720" rtlCol="0" anchor="t">
            <a:normAutofit fontScale="92500" lnSpcReduction="10000"/>
          </a:bodyPr>
          <a:lstStyle/>
          <a:p>
            <a:r>
              <a:rPr lang="en-GB" dirty="0">
                <a:latin typeface="DM Sans Medium"/>
              </a:rPr>
              <a:t>This isn’t just about paperwork. </a:t>
            </a:r>
            <a:endParaRPr lang="en-US" dirty="0"/>
          </a:p>
          <a:p>
            <a:endParaRPr lang="en-GB" dirty="0"/>
          </a:p>
          <a:p>
            <a:r>
              <a:rPr lang="en-GB" dirty="0">
                <a:latin typeface="DM Sans Medium"/>
              </a:rPr>
              <a:t>It’s about: </a:t>
            </a:r>
            <a:endParaRPr lang="en-GB" dirty="0"/>
          </a:p>
          <a:p>
            <a:endParaRPr lang="en-GB" dirty="0"/>
          </a:p>
          <a:p>
            <a:pPr marL="342900" indent="-342900">
              <a:buFont typeface="Arial" panose="020B0604020202020204" pitchFamily="34" charset="0"/>
              <a:buChar char="•"/>
            </a:pPr>
            <a:r>
              <a:rPr lang="en-GB" dirty="0">
                <a:latin typeface="DM Sans Medium"/>
              </a:rPr>
              <a:t>Access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Fairness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And whether students can fully participate in university life </a:t>
            </a:r>
            <a:endParaRPr lang="en-GB" dirty="0"/>
          </a:p>
          <a:p>
            <a:endParaRPr lang="en-GB" dirty="0"/>
          </a:p>
          <a:p>
            <a:r>
              <a:rPr lang="en-GB" dirty="0">
                <a:latin typeface="DM Sans Medium"/>
              </a:rPr>
              <a:t>👉 A home at university shouldn’t depend on having a guarantor.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62A72D0A-A99E-3132-F590-1AF712119919}"/>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975ABE3B-2477-267E-77BA-F2A28E48AC41}"/>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9025854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279A2-AE13-E804-DECA-909F6CE64C3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5D94A62-7B0B-7B77-9F20-0D850983DC35}"/>
              </a:ext>
            </a:extLst>
          </p:cNvPr>
          <p:cNvSpPr/>
          <p:nvPr/>
        </p:nvSpPr>
        <p:spPr>
          <a:xfrm>
            <a:off x="0" y="0"/>
            <a:ext cx="12192000" cy="6858000"/>
          </a:xfrm>
          <a:prstGeom prst="rect">
            <a:avLst/>
          </a:prstGeom>
          <a:solidFill>
            <a:srgbClr val="09BC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F92B8D4-AD05-9F2C-64E4-2CA2AB754575}"/>
              </a:ext>
            </a:extLst>
          </p:cNvPr>
          <p:cNvSpPr txBox="1"/>
          <p:nvPr/>
        </p:nvSpPr>
        <p:spPr>
          <a:xfrm>
            <a:off x="-1279" y="2153481"/>
            <a:ext cx="12199491" cy="2554545"/>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8000">
                <a:solidFill>
                  <a:srgbClr val="FFFFFF"/>
                </a:solidFill>
                <a:latin typeface="DM Sans Medium"/>
                <a:ea typeface="Calibri"/>
                <a:cs typeface="Calibri"/>
              </a:rPr>
              <a:t>Room 5: Additional Support on Arrival</a:t>
            </a:r>
            <a:endParaRPr lang="en-GB" sz="8000" dirty="0">
              <a:solidFill>
                <a:srgbClr val="FFFFFF"/>
              </a:solidFill>
              <a:latin typeface="DM Sans Medium"/>
              <a:ea typeface="Calibri"/>
              <a:cs typeface="Calibri"/>
            </a:endParaRPr>
          </a:p>
        </p:txBody>
      </p:sp>
      <p:pic>
        <p:nvPicPr>
          <p:cNvPr id="10" name="Picture 9" descr="A picture containing graphical user interface&#10;&#10;Description automatically generated">
            <a:extLst>
              <a:ext uri="{FF2B5EF4-FFF2-40B4-BE49-F238E27FC236}">
                <a16:creationId xmlns:a16="http://schemas.microsoft.com/office/drawing/2014/main" id="{6C1EEE25-BCF2-FF93-E07A-9EEE9DC60128}"/>
              </a:ext>
            </a:extLst>
          </p:cNvPr>
          <p:cNvPicPr>
            <a:picLocks noChangeAspect="1"/>
          </p:cNvPicPr>
          <p:nvPr/>
        </p:nvPicPr>
        <p:blipFill>
          <a:blip r:embed="rId2"/>
          <a:stretch>
            <a:fillRect/>
          </a:stretch>
        </p:blipFill>
        <p:spPr>
          <a:xfrm>
            <a:off x="11113532" y="6170561"/>
            <a:ext cx="913930" cy="511445"/>
          </a:xfrm>
          <a:prstGeom prst="rect">
            <a:avLst/>
          </a:prstGeom>
        </p:spPr>
      </p:pic>
    </p:spTree>
    <p:extLst>
      <p:ext uri="{BB962C8B-B14F-4D97-AF65-F5344CB8AC3E}">
        <p14:creationId xmlns:p14="http://schemas.microsoft.com/office/powerpoint/2010/main" val="166226521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02C3E-2E5D-3A31-5F47-DF3CC7C549F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7F86D24-8CBE-E25F-E0B1-AAFC6CE7E668}"/>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388D15F-C98E-AC51-57B6-43B4C88D69DC}"/>
              </a:ext>
            </a:extLst>
          </p:cNvPr>
          <p:cNvSpPr>
            <a:spLocks noGrp="1"/>
          </p:cNvSpPr>
          <p:nvPr>
            <p:ph type="title"/>
          </p:nvPr>
        </p:nvSpPr>
        <p:spPr/>
        <p:txBody>
          <a:bodyPr/>
          <a:lstStyle/>
          <a:p>
            <a:r>
              <a:rPr lang="en-GB" dirty="0">
                <a:latin typeface="DM Sans Medium"/>
                <a:ea typeface="Segoe UI Emoji"/>
              </a:rPr>
              <a:t>The Big Idea: </a:t>
            </a:r>
            <a:endParaRPr lang="en-US" dirty="0"/>
          </a:p>
        </p:txBody>
      </p:sp>
      <p:sp>
        <p:nvSpPr>
          <p:cNvPr id="3" name="Text Placeholder 2">
            <a:extLst>
              <a:ext uri="{FF2B5EF4-FFF2-40B4-BE49-F238E27FC236}">
                <a16:creationId xmlns:a16="http://schemas.microsoft.com/office/drawing/2014/main" id="{A1694084-E8CF-6AA4-B489-E5F60AE05FA1}"/>
              </a:ext>
            </a:extLst>
          </p:cNvPr>
          <p:cNvSpPr>
            <a:spLocks noGrp="1"/>
          </p:cNvSpPr>
          <p:nvPr>
            <p:ph type="body" sz="quarter" idx="11"/>
          </p:nvPr>
        </p:nvSpPr>
        <p:spPr/>
        <p:txBody>
          <a:bodyPr vert="horz" lIns="91440" tIns="45720" rIns="91440" bIns="45720" rtlCol="0" anchor="t">
            <a:normAutofit fontScale="92500" lnSpcReduction="10000"/>
          </a:bodyPr>
          <a:lstStyle/>
          <a:p>
            <a:r>
              <a:rPr lang="en-GB" dirty="0">
                <a:latin typeface="DM Sans Medium"/>
              </a:rPr>
              <a:t>Starting university is a big moment. </a:t>
            </a:r>
            <a:endParaRPr lang="en-US" dirty="0"/>
          </a:p>
          <a:p>
            <a:endParaRPr lang="en-GB" dirty="0"/>
          </a:p>
          <a:p>
            <a:r>
              <a:rPr lang="en-GB" dirty="0">
                <a:latin typeface="DM Sans Medium"/>
              </a:rPr>
              <a:t>Now imagine arriving… already worrying about housing, money, and whether everything will fall into place. </a:t>
            </a:r>
            <a:endParaRPr lang="en-US" dirty="0"/>
          </a:p>
          <a:p>
            <a:endParaRPr lang="en-GB" dirty="0"/>
          </a:p>
          <a:p>
            <a:r>
              <a:rPr lang="en-GB" dirty="0">
                <a:latin typeface="DM Sans Medium"/>
              </a:rPr>
              <a:t>For some students, the transition isn’t just exciting — it’s fragile. </a:t>
            </a:r>
            <a:endParaRPr lang="en-GB" dirty="0"/>
          </a:p>
          <a:p>
            <a:endParaRPr lang="en-GB" dirty="0"/>
          </a:p>
          <a:p>
            <a:r>
              <a:rPr lang="en-GB" dirty="0">
                <a:latin typeface="DM Sans Medium"/>
              </a:rPr>
              <a:t>Room 5 is simple:  </a:t>
            </a:r>
            <a:endParaRPr lang="en-GB" dirty="0"/>
          </a:p>
          <a:p>
            <a:r>
              <a:rPr lang="en-GB" dirty="0">
                <a:latin typeface="DM Sans Medium"/>
              </a:rPr>
              <a:t>👉 Students should receive targeted, practical accommodation services early when they arrive and throughout arrival.</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06FA4275-57C2-455E-7825-0C4A6AB150B3}"/>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465C3B52-265C-09EE-0716-CC8132BA33D0}"/>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04461141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3FF86-4257-B644-DB96-871743345E9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C6F6B8E-A794-56B9-2DD1-9A72EB7CC08E}"/>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FF9D7FD-9BF8-88C9-EE00-1DDD8367B216}"/>
              </a:ext>
            </a:extLst>
          </p:cNvPr>
          <p:cNvSpPr>
            <a:spLocks noGrp="1"/>
          </p:cNvSpPr>
          <p:nvPr>
            <p:ph type="title"/>
          </p:nvPr>
        </p:nvSpPr>
        <p:spPr/>
        <p:txBody>
          <a:bodyPr/>
          <a:lstStyle/>
          <a:p>
            <a:r>
              <a:rPr lang="en-GB" dirty="0">
                <a:latin typeface="DM Sans Medium"/>
                <a:ea typeface="Segoe UI Emoji"/>
              </a:rPr>
              <a:t>Why This Matters : </a:t>
            </a:r>
            <a:endParaRPr lang="en-US" dirty="0"/>
          </a:p>
        </p:txBody>
      </p:sp>
      <p:sp>
        <p:nvSpPr>
          <p:cNvPr id="3" name="Text Placeholder 2">
            <a:extLst>
              <a:ext uri="{FF2B5EF4-FFF2-40B4-BE49-F238E27FC236}">
                <a16:creationId xmlns:a16="http://schemas.microsoft.com/office/drawing/2014/main" id="{16085B61-41F4-1B34-A930-F8C420A8280D}"/>
              </a:ext>
            </a:extLst>
          </p:cNvPr>
          <p:cNvSpPr>
            <a:spLocks noGrp="1"/>
          </p:cNvSpPr>
          <p:nvPr>
            <p:ph type="body" sz="quarter" idx="11"/>
          </p:nvPr>
        </p:nvSpPr>
        <p:spPr/>
        <p:txBody>
          <a:bodyPr vert="horz" lIns="91440" tIns="45720" rIns="91440" bIns="45720" rtlCol="0" anchor="t">
            <a:normAutofit fontScale="70000" lnSpcReduction="20000"/>
          </a:bodyPr>
          <a:lstStyle/>
          <a:p>
            <a:r>
              <a:rPr lang="en-GB" dirty="0">
                <a:latin typeface="DM Sans Medium"/>
              </a:rPr>
              <a:t>University “welcome” processes often assume everyone starts from the same place. </a:t>
            </a:r>
            <a:endParaRPr lang="en-US" dirty="0"/>
          </a:p>
          <a:p>
            <a:endParaRPr lang="en-GB" dirty="0"/>
          </a:p>
          <a:p>
            <a:r>
              <a:rPr lang="en-GB" dirty="0"/>
              <a:t>But care-experienced and estranged students may: </a:t>
            </a:r>
          </a:p>
          <a:p>
            <a:endParaRPr lang="en-GB" dirty="0"/>
          </a:p>
          <a:p>
            <a:pPr marL="342900" indent="-342900">
              <a:buFont typeface="Arial" panose="020B0604020202020204" pitchFamily="34" charset="0"/>
              <a:buChar char="•"/>
            </a:pPr>
            <a:r>
              <a:rPr lang="en-GB" dirty="0"/>
              <a:t>Be managing their move alone </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Be dealing with delayed student finance </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Not know how to access accommodation services </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Have very little margin for error </a:t>
            </a:r>
            <a:endParaRPr lang="en-GB" dirty="0"/>
          </a:p>
          <a:p>
            <a:endParaRPr lang="en-GB" dirty="0"/>
          </a:p>
          <a:p>
            <a:r>
              <a:rPr lang="en-GB" dirty="0">
                <a:latin typeface="DM Sans Medium"/>
              </a:rPr>
              <a:t>Those first few days and weeks can </a:t>
            </a:r>
            <a:r>
              <a:rPr lang="en-GB" dirty="0"/>
              <a:t>quickly</a:t>
            </a:r>
            <a:r>
              <a:rPr lang="en-GB" dirty="0">
                <a:latin typeface="DM Sans Medium"/>
              </a:rPr>
              <a:t> become overwhelming. </a:t>
            </a:r>
            <a:endParaRPr lang="en-US" dirty="0"/>
          </a:p>
          <a:p>
            <a:endParaRPr lang="en-GB" dirty="0"/>
          </a:p>
          <a:p>
            <a:r>
              <a:rPr lang="en-GB" dirty="0">
                <a:latin typeface="DM Sans Medium"/>
              </a:rPr>
              <a:t>👉 First impressions don’t just matter — they shape outcomes.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605EF36D-BF9A-82E9-CED8-9ECEC42878E6}"/>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117435ED-754C-03F4-7F58-65D955FD8004}"/>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74315922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458EC-0E47-0CC8-B94B-52D09D20389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F9FABDD-AECB-267A-F182-52CD2B5BB46E}"/>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ABEC0F0-F2CA-06E7-D370-D38BDD7E0C3C}"/>
              </a:ext>
            </a:extLst>
          </p:cNvPr>
          <p:cNvSpPr>
            <a:spLocks noGrp="1"/>
          </p:cNvSpPr>
          <p:nvPr>
            <p:ph type="title"/>
          </p:nvPr>
        </p:nvSpPr>
        <p:spPr/>
        <p:txBody>
          <a:bodyPr/>
          <a:lstStyle/>
          <a:p>
            <a:r>
              <a:rPr lang="en-GB" dirty="0">
                <a:latin typeface="DM Sans Medium"/>
                <a:ea typeface="Segoe UI Emoji"/>
              </a:rPr>
              <a:t>What good looks like: </a:t>
            </a:r>
            <a:endParaRPr lang="en-US" dirty="0"/>
          </a:p>
        </p:txBody>
      </p:sp>
      <p:sp>
        <p:nvSpPr>
          <p:cNvPr id="3" name="Text Placeholder 2">
            <a:extLst>
              <a:ext uri="{FF2B5EF4-FFF2-40B4-BE49-F238E27FC236}">
                <a16:creationId xmlns:a16="http://schemas.microsoft.com/office/drawing/2014/main" id="{90845438-62B2-C9D5-4390-D94EFE52B01D}"/>
              </a:ext>
            </a:extLst>
          </p:cNvPr>
          <p:cNvSpPr>
            <a:spLocks noGrp="1"/>
          </p:cNvSpPr>
          <p:nvPr>
            <p:ph type="body" sz="quarter" idx="11"/>
          </p:nvPr>
        </p:nvSpPr>
        <p:spPr/>
        <p:txBody>
          <a:bodyPr vert="horz" lIns="91440" tIns="45720" rIns="91440" bIns="45720" rtlCol="0" anchor="t">
            <a:normAutofit fontScale="70000" lnSpcReduction="20000"/>
          </a:bodyPr>
          <a:lstStyle/>
          <a:p>
            <a:r>
              <a:rPr lang="en-GB" dirty="0">
                <a:latin typeface="DM Sans Medium"/>
              </a:rPr>
              <a:t>When this room is “built”, students feel supported from day one — not after a problem arises. </a:t>
            </a:r>
            <a:endParaRPr lang="en-US" dirty="0"/>
          </a:p>
          <a:p>
            <a:endParaRPr lang="en-GB" dirty="0"/>
          </a:p>
          <a:p>
            <a:r>
              <a:rPr lang="en-GB" dirty="0">
                <a:latin typeface="DM Sans Medium"/>
              </a:rPr>
              <a:t>Strong approaches include: </a:t>
            </a:r>
          </a:p>
          <a:p>
            <a:endParaRPr lang="en-GB" dirty="0"/>
          </a:p>
          <a:p>
            <a:pPr marL="342900" indent="-342900">
              <a:buFont typeface="Arial" panose="020B0604020202020204" pitchFamily="34" charset="0"/>
              <a:buChar char="•"/>
            </a:pPr>
            <a:r>
              <a:rPr lang="en-GB" dirty="0"/>
              <a:t>Early</a:t>
            </a:r>
            <a:r>
              <a:rPr lang="en-GB" dirty="0">
                <a:latin typeface="DM Sans Medium"/>
              </a:rPr>
              <a:t> or flexible move-in options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Clear communication before arrival avoiding assumptions about ‘home’</a:t>
            </a:r>
            <a:endParaRPr lang="en-GB" dirty="0"/>
          </a:p>
          <a:p>
            <a:endParaRPr lang="en-GB" dirty="0"/>
          </a:p>
          <a:p>
            <a:pPr marL="342900" indent="-342900">
              <a:buFont typeface="Arial" panose="020B0604020202020204" pitchFamily="34" charset="0"/>
              <a:buChar char="•"/>
            </a:pPr>
            <a:r>
              <a:rPr lang="en-GB" dirty="0">
                <a:latin typeface="DM Sans Medium"/>
              </a:rPr>
              <a:t>Practical help with moving and settling in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Early connection to accommodation and wider student services </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Fast, joined-up problem solving should issues arise </a:t>
            </a:r>
            <a:endParaRPr lang="en-GB" dirty="0"/>
          </a:p>
          <a:p>
            <a:endParaRPr lang="en-GB" dirty="0"/>
          </a:p>
          <a:p>
            <a:r>
              <a:rPr lang="en-GB" dirty="0">
                <a:latin typeface="DM Sans Medium"/>
              </a:rPr>
              <a:t>👉 The key shift: From “support is there if you find it” to “we’re with you all the way to and through arrival.”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2F2DD79A-5C16-D240-DF05-3717DFB2D65B}"/>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FD87CCA4-F73D-BEE5-4082-038EE5B3DD27}"/>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9700388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E8C2E-A7FE-FCE1-4BF3-A86FCB7CE18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3FE002D-42C6-EB1D-E2C2-EBB433B27017}"/>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1626BB6-2560-2050-AE18-6E29BE0E4693}"/>
              </a:ext>
            </a:extLst>
          </p:cNvPr>
          <p:cNvSpPr>
            <a:spLocks noGrp="1"/>
          </p:cNvSpPr>
          <p:nvPr>
            <p:ph type="title"/>
          </p:nvPr>
        </p:nvSpPr>
        <p:spPr/>
        <p:txBody>
          <a:bodyPr/>
          <a:lstStyle/>
          <a:p>
            <a:r>
              <a:rPr lang="en-GB" dirty="0">
                <a:latin typeface="DM Sans Medium"/>
                <a:ea typeface="Segoe UI Emoji"/>
              </a:rPr>
              <a:t>In practice: UWE Bristol</a:t>
            </a:r>
            <a:endParaRPr lang="en-US" dirty="0"/>
          </a:p>
        </p:txBody>
      </p:sp>
      <p:sp>
        <p:nvSpPr>
          <p:cNvPr id="3" name="Text Placeholder 2">
            <a:extLst>
              <a:ext uri="{FF2B5EF4-FFF2-40B4-BE49-F238E27FC236}">
                <a16:creationId xmlns:a16="http://schemas.microsoft.com/office/drawing/2014/main" id="{443796F7-6894-6F82-2199-B148C0222813}"/>
              </a:ext>
            </a:extLst>
          </p:cNvPr>
          <p:cNvSpPr>
            <a:spLocks noGrp="1"/>
          </p:cNvSpPr>
          <p:nvPr>
            <p:ph type="body" sz="quarter" idx="11"/>
          </p:nvPr>
        </p:nvSpPr>
        <p:spPr/>
        <p:txBody>
          <a:bodyPr vert="horz" lIns="91440" tIns="45720" rIns="91440" bIns="45720" rtlCol="0" anchor="t">
            <a:normAutofit fontScale="55000" lnSpcReduction="20000"/>
          </a:bodyPr>
          <a:lstStyle/>
          <a:p>
            <a:r>
              <a:rPr lang="en-GB" dirty="0">
                <a:latin typeface="DM Sans Medium"/>
              </a:rPr>
              <a:t>At UWE, arrival support is built as a whole-university approach: </a:t>
            </a:r>
            <a:endParaRPr lang="en-US" dirty="0"/>
          </a:p>
          <a:p>
            <a:endParaRPr lang="en-GB" dirty="0"/>
          </a:p>
          <a:p>
            <a:pPr marL="342900" indent="-342900">
              <a:buFont typeface="Arial" panose="020B0604020202020204" pitchFamily="34" charset="0"/>
              <a:buChar char="•"/>
            </a:pPr>
            <a:r>
              <a:rPr lang="en-GB" dirty="0">
                <a:latin typeface="DM Sans Medium"/>
              </a:rPr>
              <a:t>✅ Pre-arrival summer school to build confidence and familiarity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 Early accommodation communication with adjustments (e.g. no deposit, no guarantor)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 Flexible, responsive support for real-life challenges (like moving logistics)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 Joined-up working between accommodation, finance, and student support teams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 Proactive support for delays in student finance affecting rent </a:t>
            </a:r>
            <a:endParaRPr lang="en-GB" dirty="0"/>
          </a:p>
          <a:p>
            <a:endParaRPr lang="en-GB" dirty="0"/>
          </a:p>
          <a:p>
            <a:r>
              <a:rPr lang="en-GB" dirty="0">
                <a:latin typeface="DM Sans Medium"/>
              </a:rPr>
              <a:t>Students are introduced to comprehensive accommodation pathways early, removing the need to independently search for information or help later.</a:t>
            </a:r>
            <a:endParaRPr lang="en-GB" dirty="0"/>
          </a:p>
          <a:p>
            <a:endParaRPr lang="en-GB" dirty="0"/>
          </a:p>
          <a:p>
            <a:r>
              <a:rPr lang="en-GB" dirty="0">
                <a:latin typeface="DM Sans Medium"/>
              </a:rPr>
              <a:t>Around 270 students are supported through this approach each year.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8C7E934E-5B28-064B-E88C-4AF7F4D7C322}"/>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18985D59-DB0F-2596-620C-A5A7B7900130}"/>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22101134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29501-A2CB-B425-4945-9B5EDF1EF70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926016B-44D1-9840-C87C-8824D7B1BFF3}"/>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C53EDE3-6055-DCFE-DC7F-A6A5FA9D1FD4}"/>
              </a:ext>
            </a:extLst>
          </p:cNvPr>
          <p:cNvSpPr>
            <a:spLocks noGrp="1"/>
          </p:cNvSpPr>
          <p:nvPr>
            <p:ph type="title"/>
          </p:nvPr>
        </p:nvSpPr>
        <p:spPr/>
        <p:txBody>
          <a:bodyPr/>
          <a:lstStyle/>
          <a:p>
            <a:r>
              <a:rPr lang="en-GB">
                <a:latin typeface="DM Sans Medium"/>
                <a:ea typeface="Segoe UI Emoji"/>
              </a:rPr>
              <a:t>What to watch for  : </a:t>
            </a:r>
            <a:endParaRPr lang="en-US"/>
          </a:p>
        </p:txBody>
      </p:sp>
      <p:sp>
        <p:nvSpPr>
          <p:cNvPr id="3" name="Text Placeholder 2">
            <a:extLst>
              <a:ext uri="{FF2B5EF4-FFF2-40B4-BE49-F238E27FC236}">
                <a16:creationId xmlns:a16="http://schemas.microsoft.com/office/drawing/2014/main" id="{8AFCF2A9-660C-D73C-05C9-602250F5E607}"/>
              </a:ext>
            </a:extLst>
          </p:cNvPr>
          <p:cNvSpPr>
            <a:spLocks noGrp="1"/>
          </p:cNvSpPr>
          <p:nvPr>
            <p:ph type="body" sz="quarter" idx="11"/>
          </p:nvPr>
        </p:nvSpPr>
        <p:spPr/>
        <p:txBody>
          <a:bodyPr vert="horz" lIns="91440" tIns="45720" rIns="91440" bIns="45720" rtlCol="0" anchor="t">
            <a:normAutofit fontScale="92500" lnSpcReduction="20000"/>
          </a:bodyPr>
          <a:lstStyle/>
          <a:p>
            <a:r>
              <a:rPr lang="en-GB" dirty="0">
                <a:latin typeface="DM Sans Medium"/>
              </a:rPr>
              <a:t>Even strong welcome offers can miss the mark: </a:t>
            </a:r>
            <a:endParaRPr lang="en-US" dirty="0"/>
          </a:p>
          <a:p>
            <a:endParaRPr lang="en-GB" dirty="0"/>
          </a:p>
          <a:p>
            <a:pPr marL="342900" indent="-342900">
              <a:buFont typeface="Arial" panose="020B0604020202020204" pitchFamily="34" charset="0"/>
              <a:buChar char="•"/>
            </a:pPr>
            <a:r>
              <a:rPr lang="en-GB" dirty="0">
                <a:latin typeface="DM Sans Medium"/>
              </a:rPr>
              <a:t>Information overload with fragmented strands of action</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Support that relies on students asking first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Services that aren’t connected, leading to repeated explanations </a:t>
            </a:r>
            <a:endParaRPr lang="en-GB" dirty="0"/>
          </a:p>
          <a:p>
            <a:endParaRPr lang="en-GB" dirty="0"/>
          </a:p>
          <a:p>
            <a:r>
              <a:rPr lang="en-GB" dirty="0">
                <a:latin typeface="DM Sans Medium"/>
              </a:rPr>
              <a:t>👉 A “good welcome” isn’t just friendly — it’s practical, proactive, and joined-up.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7AD4D12A-4545-4266-6E97-0E9D22B76136}"/>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F0990DDE-BA6D-610F-5E82-C132EA44906C}"/>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7410349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911E6-0972-3FC2-40D9-C33390391F3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A1476AB-9323-9F4A-8635-97BC51558191}"/>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DC5388A-1FF4-06C2-2011-D295F0770BD5}"/>
              </a:ext>
            </a:extLst>
          </p:cNvPr>
          <p:cNvSpPr>
            <a:spLocks noGrp="1"/>
          </p:cNvSpPr>
          <p:nvPr>
            <p:ph type="title"/>
          </p:nvPr>
        </p:nvSpPr>
        <p:spPr/>
        <p:txBody>
          <a:bodyPr/>
          <a:lstStyle/>
          <a:p>
            <a:r>
              <a:rPr lang="en-GB" dirty="0">
                <a:latin typeface="DM Sans Medium"/>
                <a:ea typeface="Segoe UI Emoji"/>
              </a:rPr>
              <a:t>Group Discussion: </a:t>
            </a:r>
            <a:endParaRPr lang="en-US" dirty="0"/>
          </a:p>
        </p:txBody>
      </p:sp>
      <p:sp>
        <p:nvSpPr>
          <p:cNvPr id="3" name="Text Placeholder 2">
            <a:extLst>
              <a:ext uri="{FF2B5EF4-FFF2-40B4-BE49-F238E27FC236}">
                <a16:creationId xmlns:a16="http://schemas.microsoft.com/office/drawing/2014/main" id="{168163B6-1556-DF00-4BD3-BCFC049B89F6}"/>
              </a:ext>
            </a:extLst>
          </p:cNvPr>
          <p:cNvSpPr>
            <a:spLocks noGrp="1"/>
          </p:cNvSpPr>
          <p:nvPr>
            <p:ph type="body" sz="quarter" idx="11"/>
          </p:nvPr>
        </p:nvSpPr>
        <p:spPr/>
        <p:txBody>
          <a:bodyPr vert="horz" lIns="91440" tIns="45720" rIns="91440" bIns="45720" rtlCol="0" anchor="t">
            <a:normAutofit/>
          </a:bodyPr>
          <a:lstStyle/>
          <a:p>
            <a:pPr marL="342900" indent="-342900">
              <a:buFont typeface="Arial" panose="020B0604020202020204" pitchFamily="34" charset="0"/>
              <a:buChar char="•"/>
            </a:pPr>
            <a:r>
              <a:rPr lang="en-GB" dirty="0">
                <a:latin typeface="DM Sans Medium"/>
              </a:rPr>
              <a:t>What impact can a lack of support on arrival have, for students who lack support elsewhere?</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What sort of questions should the SU ask the University about support for students on arrival?</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0F746DB4-DF0C-EF97-68F8-B73D9C56D8FB}"/>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BF46D554-A19F-9117-D121-1B2B556D1B98}"/>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103742410"/>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432A4-4017-3881-589B-9B3A86991EA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EF4D2CB-EDEF-4A4B-19F8-824BA5411A1D}"/>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98903B4-DDA7-D6D6-6EE6-518324F7DFC5}"/>
              </a:ext>
            </a:extLst>
          </p:cNvPr>
          <p:cNvSpPr>
            <a:spLocks noGrp="1"/>
          </p:cNvSpPr>
          <p:nvPr>
            <p:ph type="title"/>
          </p:nvPr>
        </p:nvSpPr>
        <p:spPr/>
        <p:txBody>
          <a:bodyPr/>
          <a:lstStyle/>
          <a:p>
            <a:r>
              <a:rPr lang="en-GB" dirty="0">
                <a:latin typeface="DM Sans Medium"/>
                <a:ea typeface="Segoe UI Emoji"/>
              </a:rPr>
              <a:t>Key Takeaway:</a:t>
            </a:r>
            <a:endParaRPr lang="en-US" dirty="0"/>
          </a:p>
        </p:txBody>
      </p:sp>
      <p:sp>
        <p:nvSpPr>
          <p:cNvPr id="3" name="Text Placeholder 2">
            <a:extLst>
              <a:ext uri="{FF2B5EF4-FFF2-40B4-BE49-F238E27FC236}">
                <a16:creationId xmlns:a16="http://schemas.microsoft.com/office/drawing/2014/main" id="{9AD17952-DCC5-564E-2C0D-2A90A3EFB601}"/>
              </a:ext>
            </a:extLst>
          </p:cNvPr>
          <p:cNvSpPr>
            <a:spLocks noGrp="1"/>
          </p:cNvSpPr>
          <p:nvPr>
            <p:ph type="body" sz="quarter" idx="11"/>
          </p:nvPr>
        </p:nvSpPr>
        <p:spPr/>
        <p:txBody>
          <a:bodyPr vert="horz" lIns="91440" tIns="45720" rIns="91440" bIns="45720" rtlCol="0" anchor="t">
            <a:normAutofit fontScale="92500" lnSpcReduction="20000"/>
          </a:bodyPr>
          <a:lstStyle/>
          <a:p>
            <a:r>
              <a:rPr lang="en-GB" dirty="0">
                <a:latin typeface="DM Sans Medium"/>
              </a:rPr>
              <a:t>This isn’t just about welcome events. </a:t>
            </a:r>
            <a:endParaRPr lang="en-US" dirty="0"/>
          </a:p>
          <a:p>
            <a:endParaRPr lang="en-GB" dirty="0"/>
          </a:p>
          <a:p>
            <a:r>
              <a:rPr lang="en-GB" dirty="0">
                <a:latin typeface="DM Sans Medium"/>
              </a:rPr>
              <a:t>It’s about: </a:t>
            </a:r>
            <a:endParaRPr lang="en-GB" dirty="0"/>
          </a:p>
          <a:p>
            <a:endParaRPr lang="en-GB" dirty="0"/>
          </a:p>
          <a:p>
            <a:pPr marL="342900" indent="-342900">
              <a:buFont typeface="Arial" panose="020B0604020202020204" pitchFamily="34" charset="0"/>
              <a:buChar char="•"/>
            </a:pPr>
            <a:r>
              <a:rPr lang="en-GB" dirty="0">
                <a:latin typeface="DM Sans Medium"/>
              </a:rPr>
              <a:t>Safety and stability</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Confidence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Practical input that sets students up to succeed from the very start</a:t>
            </a:r>
            <a:endParaRPr lang="en-GB" dirty="0"/>
          </a:p>
          <a:p>
            <a:endParaRPr lang="en-GB" dirty="0"/>
          </a:p>
          <a:p>
            <a:r>
              <a:rPr lang="en-GB" dirty="0">
                <a:latin typeface="DM Sans Medium"/>
              </a:rPr>
              <a:t>👉 A #HomeAtUniversity should feel like a home — from before, through and after arrival.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63EC8251-CC5B-1CA6-14FE-F9CA910858A9}"/>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6E7A39EB-3140-5623-098E-67BDE6024C62}"/>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669702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E3DB5-2FFE-908A-C0EA-B6E2E198426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F72DC0F-2A78-1A20-A7E1-29F57EE6068B}"/>
              </a:ext>
            </a:extLst>
          </p:cNvPr>
          <p:cNvSpPr/>
          <p:nvPr/>
        </p:nvSpPr>
        <p:spPr>
          <a:xfrm>
            <a:off x="0" y="0"/>
            <a:ext cx="12192000" cy="6858000"/>
          </a:xfrm>
          <a:prstGeom prst="rect">
            <a:avLst/>
          </a:prstGeom>
          <a:solidFill>
            <a:srgbClr val="09BC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DE084A1-6702-6602-CBEE-5AB29BE40E72}"/>
              </a:ext>
            </a:extLst>
          </p:cNvPr>
          <p:cNvSpPr txBox="1"/>
          <p:nvPr/>
        </p:nvSpPr>
        <p:spPr>
          <a:xfrm>
            <a:off x="-1279" y="1537928"/>
            <a:ext cx="12199491" cy="378565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8000" dirty="0">
                <a:solidFill>
                  <a:srgbClr val="FFFFFF"/>
                </a:solidFill>
                <a:latin typeface="DM Sans Medium"/>
                <a:ea typeface="Calibri"/>
                <a:cs typeface="Calibri"/>
              </a:rPr>
              <a:t>Room 6: </a:t>
            </a:r>
            <a:endParaRPr lang="en-US" dirty="0"/>
          </a:p>
          <a:p>
            <a:pPr algn="ctr"/>
            <a:r>
              <a:rPr lang="en-GB" sz="8000" dirty="0">
                <a:solidFill>
                  <a:srgbClr val="FFFFFF"/>
                </a:solidFill>
                <a:latin typeface="DM Sans Medium"/>
                <a:ea typeface="Calibri"/>
                <a:cs typeface="Calibri"/>
              </a:rPr>
              <a:t>Student Belonging Through Community</a:t>
            </a:r>
            <a:endParaRPr lang="en-GB" dirty="0"/>
          </a:p>
        </p:txBody>
      </p:sp>
      <p:pic>
        <p:nvPicPr>
          <p:cNvPr id="10" name="Picture 9" descr="A picture containing graphical user interface&#10;&#10;Description automatically generated">
            <a:extLst>
              <a:ext uri="{FF2B5EF4-FFF2-40B4-BE49-F238E27FC236}">
                <a16:creationId xmlns:a16="http://schemas.microsoft.com/office/drawing/2014/main" id="{AA8558F9-550E-A59C-56D5-DC3624F862B5}"/>
              </a:ext>
            </a:extLst>
          </p:cNvPr>
          <p:cNvPicPr>
            <a:picLocks noChangeAspect="1"/>
          </p:cNvPicPr>
          <p:nvPr/>
        </p:nvPicPr>
        <p:blipFill>
          <a:blip r:embed="rId2"/>
          <a:stretch>
            <a:fillRect/>
          </a:stretch>
        </p:blipFill>
        <p:spPr>
          <a:xfrm>
            <a:off x="11113532" y="6170561"/>
            <a:ext cx="913930" cy="511445"/>
          </a:xfrm>
          <a:prstGeom prst="rect">
            <a:avLst/>
          </a:prstGeom>
        </p:spPr>
      </p:pic>
    </p:spTree>
    <p:extLst>
      <p:ext uri="{BB962C8B-B14F-4D97-AF65-F5344CB8AC3E}">
        <p14:creationId xmlns:p14="http://schemas.microsoft.com/office/powerpoint/2010/main" val="111221082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FB9DD-97F9-10BA-B553-C53A6DBE9ED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7E193A9-0796-0816-E903-31C1A7EA6A0F}"/>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009F5DF-2283-DFB3-4DAB-0FB6A37927A6}"/>
              </a:ext>
            </a:extLst>
          </p:cNvPr>
          <p:cNvSpPr>
            <a:spLocks noGrp="1"/>
          </p:cNvSpPr>
          <p:nvPr>
            <p:ph type="title"/>
          </p:nvPr>
        </p:nvSpPr>
        <p:spPr/>
        <p:txBody>
          <a:bodyPr/>
          <a:lstStyle/>
          <a:p>
            <a:r>
              <a:rPr lang="en-GB" dirty="0">
                <a:latin typeface="DM Sans Medium"/>
                <a:ea typeface="Segoe UI Emoji"/>
              </a:rPr>
              <a:t>The Big Idea: </a:t>
            </a:r>
            <a:endParaRPr lang="en-US" dirty="0"/>
          </a:p>
        </p:txBody>
      </p:sp>
      <p:sp>
        <p:nvSpPr>
          <p:cNvPr id="3" name="Text Placeholder 2">
            <a:extLst>
              <a:ext uri="{FF2B5EF4-FFF2-40B4-BE49-F238E27FC236}">
                <a16:creationId xmlns:a16="http://schemas.microsoft.com/office/drawing/2014/main" id="{22A672C4-20E4-BAB6-EA8B-D72EBC120CE5}"/>
              </a:ext>
            </a:extLst>
          </p:cNvPr>
          <p:cNvSpPr>
            <a:spLocks noGrp="1"/>
          </p:cNvSpPr>
          <p:nvPr>
            <p:ph type="body" sz="quarter" idx="11"/>
          </p:nvPr>
        </p:nvSpPr>
        <p:spPr/>
        <p:txBody>
          <a:bodyPr vert="horz" lIns="91440" tIns="45720" rIns="91440" bIns="45720" rtlCol="0" anchor="t">
            <a:normAutofit fontScale="85000" lnSpcReduction="20000"/>
          </a:bodyPr>
          <a:lstStyle/>
          <a:p>
            <a:r>
              <a:rPr lang="en-GB" dirty="0">
                <a:latin typeface="DM Sans Medium"/>
              </a:rPr>
              <a:t>Imagine arriving at university and feeling like everyone else already has their people. A family to call. Friends from home. A place to go during the weekends, holidays, and quieter times of year.</a:t>
            </a:r>
            <a:endParaRPr lang="en-US" dirty="0"/>
          </a:p>
          <a:p>
            <a:endParaRPr lang="en-GB" dirty="0"/>
          </a:p>
          <a:p>
            <a:r>
              <a:rPr lang="en-GB" dirty="0">
                <a:latin typeface="DM Sans Medium"/>
              </a:rPr>
              <a:t>For care-experienced and estranged students, those connections can be harder to find.</a:t>
            </a:r>
            <a:endParaRPr lang="en-GB" dirty="0"/>
          </a:p>
          <a:p>
            <a:endParaRPr lang="en-GB" dirty="0"/>
          </a:p>
          <a:p>
            <a:r>
              <a:rPr lang="en-GB" dirty="0">
                <a:latin typeface="DM Sans Medium"/>
              </a:rPr>
              <a:t>Room 6 is simple:  </a:t>
            </a:r>
            <a:endParaRPr lang="en-GB" dirty="0"/>
          </a:p>
          <a:p>
            <a:r>
              <a:rPr lang="en-GB" dirty="0">
                <a:latin typeface="DM Sans Medium"/>
              </a:rPr>
              <a:t>👉 Students should have opportunities to build meaningful connections, community, and a sense of belonging throughout their time at university.</a:t>
            </a:r>
            <a:endParaRPr lang="en-US" dirty="0"/>
          </a:p>
          <a:p>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4BE1B415-126C-FAAD-E798-E68C65040001}"/>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7AB8C7ED-E937-555B-B3F0-899EA9BC1934}"/>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338531304"/>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02F83-3342-E9F4-366A-CAE1854B8F5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6122CEA-AB57-0840-4BD8-CC2D713E80CE}"/>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F3A3D0F-E63A-EF28-E810-761BCB35F0E7}"/>
              </a:ext>
            </a:extLst>
          </p:cNvPr>
          <p:cNvSpPr>
            <a:spLocks noGrp="1"/>
          </p:cNvSpPr>
          <p:nvPr>
            <p:ph type="title"/>
          </p:nvPr>
        </p:nvSpPr>
        <p:spPr/>
        <p:txBody>
          <a:bodyPr/>
          <a:lstStyle/>
          <a:p>
            <a:r>
              <a:rPr lang="en-GB" dirty="0">
                <a:latin typeface="DM Sans Medium"/>
                <a:ea typeface="Segoe UI Emoji"/>
              </a:rPr>
              <a:t>Why This Matters: </a:t>
            </a:r>
            <a:endParaRPr lang="en-US" dirty="0"/>
          </a:p>
        </p:txBody>
      </p:sp>
      <p:sp>
        <p:nvSpPr>
          <p:cNvPr id="3" name="Text Placeholder 2">
            <a:extLst>
              <a:ext uri="{FF2B5EF4-FFF2-40B4-BE49-F238E27FC236}">
                <a16:creationId xmlns:a16="http://schemas.microsoft.com/office/drawing/2014/main" id="{1829BDF3-62D9-8F51-AEC4-0449D66FBD13}"/>
              </a:ext>
            </a:extLst>
          </p:cNvPr>
          <p:cNvSpPr>
            <a:spLocks noGrp="1"/>
          </p:cNvSpPr>
          <p:nvPr>
            <p:ph type="body" sz="quarter" idx="11"/>
          </p:nvPr>
        </p:nvSpPr>
        <p:spPr/>
        <p:txBody>
          <a:bodyPr vert="horz" lIns="91440" tIns="45720" rIns="91440" bIns="45720" rtlCol="0" anchor="t">
            <a:normAutofit fontScale="55000" lnSpcReduction="20000"/>
          </a:bodyPr>
          <a:lstStyle/>
          <a:p>
            <a:r>
              <a:rPr lang="en-GB" dirty="0">
                <a:latin typeface="DM Sans Medium"/>
              </a:rPr>
              <a:t>University success is about accommodation, finances, and academic experience. It’s also about belonging. </a:t>
            </a:r>
            <a:endParaRPr lang="en-US" dirty="0"/>
          </a:p>
          <a:p>
            <a:endParaRPr lang="en-GB" dirty="0"/>
          </a:p>
          <a:p>
            <a:r>
              <a:rPr lang="en-GB" dirty="0"/>
              <a:t>Care-experienced and estranged students may be more likely to experience: </a:t>
            </a:r>
          </a:p>
          <a:p>
            <a:endParaRPr lang="en-GB" dirty="0"/>
          </a:p>
          <a:p>
            <a:pPr marL="342900" indent="-342900">
              <a:buFont typeface="Arial" panose="020B0604020202020204" pitchFamily="34" charset="0"/>
              <a:buChar char="•"/>
            </a:pPr>
            <a:r>
              <a:rPr lang="en-GB" dirty="0"/>
              <a:t>The perception that they are different from other students, and a stigma of shame about their lived experience</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Limited or not networks to turn to for emotional support and connection</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Difficult experiences during holidays, celebratory periods and university closures</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Challenges finding a commonality with others and their ‘place’ within university life.</a:t>
            </a:r>
            <a:endParaRPr lang="en-GB" dirty="0"/>
          </a:p>
          <a:p>
            <a:endParaRPr lang="en-GB" dirty="0"/>
          </a:p>
          <a:p>
            <a:r>
              <a:rPr lang="en-GB" dirty="0">
                <a:latin typeface="DM Sans Medium"/>
              </a:rPr>
              <a:t>👉 A student can have a room in halls and still feel isolated. A #HomeAtUniversity is about community connection as well as accommodation. </a:t>
            </a:r>
            <a:endParaRPr lang="en-US" dirty="0"/>
          </a:p>
          <a:p>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0383FC6B-D4E7-0254-090E-1135DAA5A5EA}"/>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EE61D02F-E156-9794-34C9-02672FA01F7C}"/>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566593588"/>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CF031-53EF-B5C7-1AFE-531029228CA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2A4ED7E-8096-F2D0-3D1D-35049FA2580E}"/>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4D269BD-279B-A2DC-0813-288632D00AF1}"/>
              </a:ext>
            </a:extLst>
          </p:cNvPr>
          <p:cNvSpPr>
            <a:spLocks noGrp="1"/>
          </p:cNvSpPr>
          <p:nvPr>
            <p:ph type="title"/>
          </p:nvPr>
        </p:nvSpPr>
        <p:spPr/>
        <p:txBody>
          <a:bodyPr/>
          <a:lstStyle/>
          <a:p>
            <a:r>
              <a:rPr lang="en-GB" dirty="0">
                <a:latin typeface="DM Sans Medium"/>
                <a:ea typeface="Segoe UI Emoji"/>
              </a:rPr>
              <a:t>What Good Looks Like: </a:t>
            </a:r>
            <a:endParaRPr lang="en-US" dirty="0"/>
          </a:p>
        </p:txBody>
      </p:sp>
      <p:sp>
        <p:nvSpPr>
          <p:cNvPr id="3" name="Text Placeholder 2">
            <a:extLst>
              <a:ext uri="{FF2B5EF4-FFF2-40B4-BE49-F238E27FC236}">
                <a16:creationId xmlns:a16="http://schemas.microsoft.com/office/drawing/2014/main" id="{0A809A0F-7467-BA30-9D78-77EE39563AC5}"/>
              </a:ext>
            </a:extLst>
          </p:cNvPr>
          <p:cNvSpPr>
            <a:spLocks noGrp="1"/>
          </p:cNvSpPr>
          <p:nvPr>
            <p:ph type="body" sz="quarter" idx="11"/>
          </p:nvPr>
        </p:nvSpPr>
        <p:spPr/>
        <p:txBody>
          <a:bodyPr vert="horz" lIns="91440" tIns="45720" rIns="91440" bIns="45720" rtlCol="0" anchor="t">
            <a:normAutofit fontScale="55000" lnSpcReduction="20000"/>
          </a:bodyPr>
          <a:lstStyle/>
          <a:p>
            <a:r>
              <a:rPr lang="en-GB" dirty="0">
                <a:latin typeface="DM Sans Medium"/>
              </a:rPr>
              <a:t>When this room is “built”, universities and Students’ Unions actively create opportunities for belonging through community.</a:t>
            </a:r>
            <a:endParaRPr lang="en-US" dirty="0"/>
          </a:p>
          <a:p>
            <a:endParaRPr lang="en-GB" dirty="0"/>
          </a:p>
          <a:p>
            <a:r>
              <a:rPr lang="en-GB" dirty="0">
                <a:latin typeface="DM Sans Medium"/>
              </a:rPr>
              <a:t>Strong approaches include: </a:t>
            </a:r>
          </a:p>
          <a:p>
            <a:endParaRPr lang="en-GB" dirty="0"/>
          </a:p>
          <a:p>
            <a:pPr marL="342900" indent="-342900">
              <a:buFont typeface="Arial" panose="020B0604020202020204" pitchFamily="34" charset="0"/>
              <a:buChar char="•"/>
            </a:pPr>
            <a:r>
              <a:rPr lang="en-GB" dirty="0"/>
              <a:t>Care-experienced and estranged student societies, networks or liberation groups</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Informal social opportunities throughout the year using halls and other university spaces as hosting resource</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Activities in accommodation during holiday periods, inviting private residential students in too, to make campus a vibrant space full of social connection</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Activity that focusses on social connection for its own sake as well as practical ‘need’, with wide opportunity for students to shape content and lead</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Online communities that help students feel seen and stay connected locally, regionally and nationally</a:t>
            </a:r>
            <a:endParaRPr lang="en-GB" dirty="0"/>
          </a:p>
          <a:p>
            <a:endParaRPr lang="en-GB" dirty="0"/>
          </a:p>
          <a:p>
            <a:r>
              <a:rPr lang="en-GB" dirty="0">
                <a:latin typeface="DM Sans Medium"/>
              </a:rPr>
              <a:t>👉 The key shift: From “Students know support exists.” to “Students belong to a community.</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3792DECD-D7DA-E70F-212C-83AB32910756}"/>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283D8093-6B75-5028-7409-229BF426AE3E}"/>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442462916"/>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28C67-0DC4-F534-7F81-D1027686E76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173C51A-A927-9B78-FED6-6BAF0C19249F}"/>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F5E9390-1A45-9926-3B65-F0579D626A94}"/>
              </a:ext>
            </a:extLst>
          </p:cNvPr>
          <p:cNvSpPr>
            <a:spLocks noGrp="1"/>
          </p:cNvSpPr>
          <p:nvPr>
            <p:ph type="title"/>
          </p:nvPr>
        </p:nvSpPr>
        <p:spPr/>
        <p:txBody>
          <a:bodyPr/>
          <a:lstStyle/>
          <a:p>
            <a:r>
              <a:rPr lang="en-GB" dirty="0">
                <a:latin typeface="DM Sans Medium"/>
                <a:ea typeface="Segoe UI Emoji"/>
              </a:rPr>
              <a:t>In Practice: University of Bristol</a:t>
            </a:r>
            <a:endParaRPr lang="en-US" dirty="0"/>
          </a:p>
        </p:txBody>
      </p:sp>
      <p:sp>
        <p:nvSpPr>
          <p:cNvPr id="3" name="Text Placeholder 2">
            <a:extLst>
              <a:ext uri="{FF2B5EF4-FFF2-40B4-BE49-F238E27FC236}">
                <a16:creationId xmlns:a16="http://schemas.microsoft.com/office/drawing/2014/main" id="{8426B670-734B-D15B-F5A0-AEFCB94B6B05}"/>
              </a:ext>
            </a:extLst>
          </p:cNvPr>
          <p:cNvSpPr>
            <a:spLocks noGrp="1"/>
          </p:cNvSpPr>
          <p:nvPr>
            <p:ph type="body" sz="quarter" idx="11"/>
          </p:nvPr>
        </p:nvSpPr>
        <p:spPr/>
        <p:txBody>
          <a:bodyPr vert="horz" lIns="91440" tIns="45720" rIns="91440" bIns="45720" rtlCol="0" anchor="t">
            <a:normAutofit fontScale="62500" lnSpcReduction="20000"/>
          </a:bodyPr>
          <a:lstStyle/>
          <a:p>
            <a:r>
              <a:rPr lang="en-GB" dirty="0">
                <a:latin typeface="DM Sans Medium"/>
              </a:rPr>
              <a:t>At the University of Bristol,  the university recognises that belonging and connection are essential components of student success. The university: </a:t>
            </a:r>
            <a:endParaRPr lang="en-US" dirty="0"/>
          </a:p>
          <a:p>
            <a:endParaRPr lang="en-GB" dirty="0"/>
          </a:p>
          <a:p>
            <a:pPr marL="342900" indent="-342900">
              <a:buFont typeface="Arial" panose="020B0604020202020204" pitchFamily="34" charset="0"/>
              <a:buChar char="•"/>
            </a:pPr>
            <a:r>
              <a:rPr lang="en-GB" dirty="0">
                <a:latin typeface="DM Sans Medium"/>
              </a:rPr>
              <a:t>Supports a Care Leavers and Estranged Students Society which hosts informal social events throughout the year</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Maintains contact during vacation periods and collaborates with accommodation team o organise events during quiet periods</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Creates opportunities for peer connection in halls and faculties through signposting and trust building</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Encourages students to shape activities and support opportunities</a:t>
            </a:r>
            <a:endParaRPr lang="en-GB" dirty="0"/>
          </a:p>
          <a:p>
            <a:endParaRPr lang="en-GB" dirty="0"/>
          </a:p>
          <a:p>
            <a:r>
              <a:rPr lang="en-GB" dirty="0">
                <a:latin typeface="DM Sans Medium"/>
              </a:rPr>
              <a:t>👉 The focus isn’t about organising events. It’s on enabling successive cohorts of students to find and continually build belonging through community. </a:t>
            </a:r>
            <a:endParaRPr lang="en-GB" dirty="0"/>
          </a:p>
        </p:txBody>
      </p:sp>
      <p:pic>
        <p:nvPicPr>
          <p:cNvPr id="9" name="Picture 8" descr="A picture containing graphical user interface&#10;&#10;Description automatically generated">
            <a:extLst>
              <a:ext uri="{FF2B5EF4-FFF2-40B4-BE49-F238E27FC236}">
                <a16:creationId xmlns:a16="http://schemas.microsoft.com/office/drawing/2014/main" id="{F85FB869-446C-9B82-D6ED-EABDD43001EE}"/>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AEA1A542-C5EE-FA98-7A3D-E9F7E2E80C69}"/>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4078538247"/>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4EBCB-54CC-2614-CDC5-8E1F48FB7B4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6D66EF8-3E9E-66EF-40C7-15F4A4B3CFFE}"/>
              </a:ext>
            </a:extLst>
          </p:cNvPr>
          <p:cNvSpPr/>
          <p:nvPr/>
        </p:nvSpPr>
        <p:spPr>
          <a:xfrm>
            <a:off x="7237031" y="-6173"/>
            <a:ext cx="4954969" cy="6864173"/>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 name="Title 1">
            <a:extLst>
              <a:ext uri="{FF2B5EF4-FFF2-40B4-BE49-F238E27FC236}">
                <a16:creationId xmlns:a16="http://schemas.microsoft.com/office/drawing/2014/main" id="{CA1B4593-29FD-D41A-3F4F-B8576FC75197}"/>
              </a:ext>
            </a:extLst>
          </p:cNvPr>
          <p:cNvSpPr>
            <a:spLocks noGrp="1"/>
          </p:cNvSpPr>
          <p:nvPr>
            <p:ph type="title"/>
          </p:nvPr>
        </p:nvSpPr>
        <p:spPr/>
        <p:txBody>
          <a:bodyPr>
            <a:normAutofit/>
          </a:bodyPr>
          <a:lstStyle/>
          <a:p>
            <a:r>
              <a:rPr lang="en-GB" sz="2800" dirty="0">
                <a:latin typeface="DM Sans Medium"/>
                <a:ea typeface="Segoe UI Emoji"/>
              </a:rPr>
              <a:t>Community Beyond the Campus</a:t>
            </a:r>
            <a:endParaRPr lang="en-US" sz="2800" dirty="0"/>
          </a:p>
        </p:txBody>
      </p:sp>
      <p:sp>
        <p:nvSpPr>
          <p:cNvPr id="3" name="Text Placeholder 2">
            <a:extLst>
              <a:ext uri="{FF2B5EF4-FFF2-40B4-BE49-F238E27FC236}">
                <a16:creationId xmlns:a16="http://schemas.microsoft.com/office/drawing/2014/main" id="{0A452A61-C991-4277-32A8-43E9C1C0C66A}"/>
              </a:ext>
            </a:extLst>
          </p:cNvPr>
          <p:cNvSpPr>
            <a:spLocks noGrp="1"/>
          </p:cNvSpPr>
          <p:nvPr>
            <p:ph type="body" sz="quarter" idx="11"/>
          </p:nvPr>
        </p:nvSpPr>
        <p:spPr/>
        <p:txBody>
          <a:bodyPr vert="horz" lIns="91440" tIns="45720" rIns="91440" bIns="45720" rtlCol="0" anchor="t">
            <a:normAutofit lnSpcReduction="10000"/>
          </a:bodyPr>
          <a:lstStyle/>
          <a:p>
            <a:r>
              <a:rPr lang="en-GB" dirty="0">
                <a:latin typeface="DM Sans Medium"/>
              </a:rPr>
              <a:t>Community doesn’t have to stop at the university gates.</a:t>
            </a:r>
          </a:p>
          <a:p>
            <a:endParaRPr lang="en-GB" dirty="0">
              <a:latin typeface="DM Sans Medium"/>
            </a:endParaRPr>
          </a:p>
          <a:p>
            <a:r>
              <a:rPr lang="en-GB" dirty="0">
                <a:latin typeface="DM Sans Medium"/>
              </a:rPr>
              <a:t>The Unite Foundation supports All of Us – a UK-wide community exclusively for care-experienced and estranged students. </a:t>
            </a:r>
          </a:p>
          <a:p>
            <a:endParaRPr lang="en-GB" dirty="0">
              <a:latin typeface="DM Sans Medium"/>
            </a:endParaRPr>
          </a:p>
          <a:p>
            <a:r>
              <a:rPr lang="en-GB" dirty="0">
                <a:latin typeface="DM Sans Medium"/>
                <a:hlinkClick r:id="rId3"/>
              </a:rPr>
              <a:t>All of Us</a:t>
            </a:r>
            <a:r>
              <a:rPr lang="en-GB" dirty="0">
                <a:latin typeface="DM Sans Medium"/>
              </a:rPr>
              <a:t> provides routes – online and in real life – for care-experienced and estranged students to connect with one another.</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8A7DA85F-FF08-6BD1-B3E7-C9584B34D8C7}"/>
              </a:ext>
            </a:extLst>
          </p:cNvPr>
          <p:cNvPicPr>
            <a:picLocks noChangeAspect="1"/>
          </p:cNvPicPr>
          <p:nvPr/>
        </p:nvPicPr>
        <p:blipFill>
          <a:blip r:embed="rId4"/>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4E7A9461-7B44-D8AC-A2D4-53F0EB5402C4}"/>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pic>
        <p:nvPicPr>
          <p:cNvPr id="6" name="Picture 5" descr="A colorful squares on a white background&#10;&#10;Description automatically generated">
            <a:extLst>
              <a:ext uri="{FF2B5EF4-FFF2-40B4-BE49-F238E27FC236}">
                <a16:creationId xmlns:a16="http://schemas.microsoft.com/office/drawing/2014/main" id="{F09E6AE0-FF9C-833C-F94C-C7BE678B5FDF}"/>
              </a:ext>
            </a:extLst>
          </p:cNvPr>
          <p:cNvPicPr>
            <a:picLocks noChangeAspect="1"/>
          </p:cNvPicPr>
          <p:nvPr/>
        </p:nvPicPr>
        <p:blipFill>
          <a:blip r:embed="rId5"/>
          <a:stretch>
            <a:fillRect/>
          </a:stretch>
        </p:blipFill>
        <p:spPr>
          <a:xfrm>
            <a:off x="7765539" y="2333728"/>
            <a:ext cx="3897951" cy="2182852"/>
          </a:xfrm>
          <a:prstGeom prst="rect">
            <a:avLst/>
          </a:prstGeom>
        </p:spPr>
      </p:pic>
    </p:spTree>
    <p:extLst>
      <p:ext uri="{BB962C8B-B14F-4D97-AF65-F5344CB8AC3E}">
        <p14:creationId xmlns:p14="http://schemas.microsoft.com/office/powerpoint/2010/main" val="2541611850"/>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6EB6B-F415-0688-4F60-8FE84CDF32A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4074B93-0F61-AB52-CC04-F232C45B9D3C}"/>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0CD3531-7902-FA0E-D400-F1EF5CDC84A4}"/>
              </a:ext>
            </a:extLst>
          </p:cNvPr>
          <p:cNvSpPr>
            <a:spLocks noGrp="1"/>
          </p:cNvSpPr>
          <p:nvPr>
            <p:ph type="title"/>
          </p:nvPr>
        </p:nvSpPr>
        <p:spPr/>
        <p:txBody>
          <a:bodyPr/>
          <a:lstStyle/>
          <a:p>
            <a:r>
              <a:rPr lang="en-GB" dirty="0">
                <a:latin typeface="DM Sans Medium"/>
                <a:ea typeface="Segoe UI Emoji"/>
              </a:rPr>
              <a:t>What To Watch For: </a:t>
            </a:r>
            <a:endParaRPr lang="en-US" dirty="0"/>
          </a:p>
        </p:txBody>
      </p:sp>
      <p:sp>
        <p:nvSpPr>
          <p:cNvPr id="3" name="Text Placeholder 2">
            <a:extLst>
              <a:ext uri="{FF2B5EF4-FFF2-40B4-BE49-F238E27FC236}">
                <a16:creationId xmlns:a16="http://schemas.microsoft.com/office/drawing/2014/main" id="{4F5A3FCD-7987-614E-044C-784C01CFF570}"/>
              </a:ext>
            </a:extLst>
          </p:cNvPr>
          <p:cNvSpPr>
            <a:spLocks noGrp="1"/>
          </p:cNvSpPr>
          <p:nvPr>
            <p:ph type="body" sz="quarter" idx="11"/>
          </p:nvPr>
        </p:nvSpPr>
        <p:spPr/>
        <p:txBody>
          <a:bodyPr vert="horz" lIns="91440" tIns="45720" rIns="91440" bIns="45720" rtlCol="0" anchor="t">
            <a:normAutofit fontScale="62500" lnSpcReduction="20000"/>
          </a:bodyPr>
          <a:lstStyle/>
          <a:p>
            <a:r>
              <a:rPr lang="en-GB" dirty="0">
                <a:latin typeface="DM Sans Medium"/>
              </a:rPr>
              <a:t>Community isn’t just organising events. </a:t>
            </a:r>
          </a:p>
          <a:p>
            <a:endParaRPr lang="en-GB" dirty="0">
              <a:latin typeface="DM Sans Medium"/>
            </a:endParaRPr>
          </a:p>
          <a:p>
            <a:r>
              <a:rPr lang="en-GB" dirty="0">
                <a:latin typeface="DM Sans Medium"/>
              </a:rPr>
              <a:t>Students may struggle to engage if:</a:t>
            </a:r>
          </a:p>
          <a:p>
            <a:endParaRPr lang="en-GB" dirty="0">
              <a:latin typeface="DM Sans Medium"/>
            </a:endParaRPr>
          </a:p>
          <a:p>
            <a:pPr marL="342900" indent="-342900">
              <a:buFont typeface="Arial" panose="020B0604020202020204" pitchFamily="34" charset="0"/>
              <a:buChar char="•"/>
            </a:pPr>
            <a:r>
              <a:rPr lang="en-GB" dirty="0">
                <a:latin typeface="DM Sans Medium"/>
              </a:rPr>
              <a:t>Activities feel tokenistic</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Activity only appears once at the start of the first academic year</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Opportunities are poorly promoted or are entirely staff-led</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Students are expected to create community entirely without resources</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Community disappears when it is valued the most in holidays and quieter periods </a:t>
            </a:r>
          </a:p>
          <a:p>
            <a:pPr marL="342900" indent="-342900">
              <a:buFont typeface="Arial" panose="020B0604020202020204" pitchFamily="34" charset="0"/>
              <a:buChar char="•"/>
            </a:pPr>
            <a:endParaRPr lang="en-GB" dirty="0">
              <a:latin typeface="DM Sans Medium"/>
            </a:endParaRPr>
          </a:p>
          <a:p>
            <a:r>
              <a:rPr lang="en-GB" dirty="0">
                <a:latin typeface="DM Sans Medium"/>
              </a:rPr>
              <a:t>👉 Belonging is built through consistent and authentic relationship building, not one-off activities.</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0BF401DD-E885-6931-1C2B-CB03F727C6CB}"/>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E318C7B1-8B7A-31CD-891C-C9A454AE7F92}"/>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713413820"/>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7CD26-8129-C107-8336-6B363EE3496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FAC5402-4A12-31F4-5801-C03006CD6681}"/>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03B201B-26D1-0EFD-68CE-915551CA7C13}"/>
              </a:ext>
            </a:extLst>
          </p:cNvPr>
          <p:cNvSpPr>
            <a:spLocks noGrp="1"/>
          </p:cNvSpPr>
          <p:nvPr>
            <p:ph type="title"/>
          </p:nvPr>
        </p:nvSpPr>
        <p:spPr/>
        <p:txBody>
          <a:bodyPr/>
          <a:lstStyle/>
          <a:p>
            <a:r>
              <a:rPr lang="en-GB" dirty="0">
                <a:latin typeface="DM Sans Medium"/>
                <a:ea typeface="Segoe UI Emoji"/>
              </a:rPr>
              <a:t>Group Discussion: </a:t>
            </a:r>
            <a:endParaRPr lang="en-US" dirty="0"/>
          </a:p>
        </p:txBody>
      </p:sp>
      <p:sp>
        <p:nvSpPr>
          <p:cNvPr id="3" name="Text Placeholder 2">
            <a:extLst>
              <a:ext uri="{FF2B5EF4-FFF2-40B4-BE49-F238E27FC236}">
                <a16:creationId xmlns:a16="http://schemas.microsoft.com/office/drawing/2014/main" id="{630572D8-B65D-2B4F-3CE9-21E4DF216FB3}"/>
              </a:ext>
            </a:extLst>
          </p:cNvPr>
          <p:cNvSpPr>
            <a:spLocks noGrp="1"/>
          </p:cNvSpPr>
          <p:nvPr>
            <p:ph type="body" sz="quarter" idx="11"/>
          </p:nvPr>
        </p:nvSpPr>
        <p:spPr/>
        <p:txBody>
          <a:bodyPr vert="horz" lIns="91440" tIns="45720" rIns="91440" bIns="45720" rtlCol="0" anchor="t">
            <a:normAutofit/>
          </a:bodyPr>
          <a:lstStyle/>
          <a:p>
            <a:pPr marL="342900" indent="-342900">
              <a:buFont typeface="Arial" panose="020B0604020202020204" pitchFamily="34" charset="0"/>
              <a:buChar char="•"/>
            </a:pPr>
            <a:r>
              <a:rPr lang="en-GB" dirty="0">
                <a:latin typeface="DM Sans Medium"/>
              </a:rPr>
              <a:t>What impact can a lack of a sense of community or belonging have on students?</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What sort of questions should the SU ask the University about building a sense of community at university?</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DE3DBEA5-30CF-8710-3756-E53B694DCAFE}"/>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98292FBC-C685-E589-C538-85CF10F0AB2C}"/>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893595035"/>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8AFAF-A8F4-3C11-DED5-4E29B3619B4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772D3FE-EAD7-4781-E6B8-0349558F7686}"/>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66B7E37-1E7A-E366-66FE-EB1760189D0A}"/>
              </a:ext>
            </a:extLst>
          </p:cNvPr>
          <p:cNvSpPr>
            <a:spLocks noGrp="1"/>
          </p:cNvSpPr>
          <p:nvPr>
            <p:ph type="title"/>
          </p:nvPr>
        </p:nvSpPr>
        <p:spPr/>
        <p:txBody>
          <a:bodyPr/>
          <a:lstStyle/>
          <a:p>
            <a:r>
              <a:rPr lang="en-GB" dirty="0">
                <a:latin typeface="DM Sans Medium"/>
                <a:ea typeface="Segoe UI Emoji"/>
              </a:rPr>
              <a:t>Key Takeaway: </a:t>
            </a:r>
            <a:endParaRPr lang="en-US" dirty="0"/>
          </a:p>
        </p:txBody>
      </p:sp>
      <p:sp>
        <p:nvSpPr>
          <p:cNvPr id="3" name="Text Placeholder 2">
            <a:extLst>
              <a:ext uri="{FF2B5EF4-FFF2-40B4-BE49-F238E27FC236}">
                <a16:creationId xmlns:a16="http://schemas.microsoft.com/office/drawing/2014/main" id="{E1EE3BDA-BCE9-4090-2620-1B92DCED2744}"/>
              </a:ext>
            </a:extLst>
          </p:cNvPr>
          <p:cNvSpPr>
            <a:spLocks noGrp="1"/>
          </p:cNvSpPr>
          <p:nvPr>
            <p:ph type="body" sz="quarter" idx="11"/>
          </p:nvPr>
        </p:nvSpPr>
        <p:spPr/>
        <p:txBody>
          <a:bodyPr vert="horz" lIns="91440" tIns="45720" rIns="91440" bIns="45720" rtlCol="0" anchor="t">
            <a:normAutofit fontScale="70000" lnSpcReduction="20000"/>
          </a:bodyPr>
          <a:lstStyle/>
          <a:p>
            <a:r>
              <a:rPr lang="en-GB" dirty="0">
                <a:latin typeface="DM Sans Medium"/>
              </a:rPr>
              <a:t>This isn’t just about events. </a:t>
            </a:r>
          </a:p>
          <a:p>
            <a:endParaRPr lang="en-GB" dirty="0">
              <a:latin typeface="DM Sans Medium"/>
            </a:endParaRPr>
          </a:p>
          <a:p>
            <a:r>
              <a:rPr lang="en-GB" dirty="0">
                <a:latin typeface="DM Sans Medium"/>
              </a:rPr>
              <a:t>It’s about: </a:t>
            </a:r>
          </a:p>
          <a:p>
            <a:endParaRPr lang="en-GB" dirty="0">
              <a:latin typeface="DM Sans Medium"/>
            </a:endParaRPr>
          </a:p>
          <a:p>
            <a:pPr marL="342900" indent="-342900">
              <a:buFont typeface="Arial" panose="020B0604020202020204" pitchFamily="34" charset="0"/>
              <a:buChar char="•"/>
            </a:pPr>
            <a:r>
              <a:rPr lang="en-GB" dirty="0">
                <a:latin typeface="DM Sans Medium"/>
              </a:rPr>
              <a:t>Belonging</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Friendship</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Connection</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And knowing that you’re not facing university alone</a:t>
            </a:r>
          </a:p>
          <a:p>
            <a:pPr marL="342900" indent="-342900">
              <a:buFont typeface="Arial" panose="020B0604020202020204" pitchFamily="34" charset="0"/>
              <a:buChar char="•"/>
            </a:pPr>
            <a:endParaRPr lang="en-GB" dirty="0">
              <a:latin typeface="DM Sans Medium"/>
            </a:endParaRPr>
          </a:p>
          <a:p>
            <a:r>
              <a:rPr lang="en-GB" dirty="0">
                <a:latin typeface="DM Sans Medium"/>
              </a:rPr>
              <a:t>A safe and stable #HomeAtUniversity isn’t only a place to stay. It’s a community that stays with you. Everyone needs somewhere to belong.</a:t>
            </a:r>
          </a:p>
          <a:p>
            <a:endParaRPr lang="en-GB" dirty="0">
              <a:latin typeface="DM Sans Medium"/>
            </a:endParaRPr>
          </a:p>
          <a:p>
            <a:r>
              <a:rPr lang="en-GB" dirty="0">
                <a:latin typeface="DM Sans Medium"/>
              </a:rPr>
              <a:t>👉 No student should feel like they’re navigating university on their own.</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C1C8ADDA-40D0-BE9E-D148-58BF6B677CCE}"/>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EB535436-524C-235F-14A0-CC65DEEFAFA3}"/>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946505583"/>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082FD-51A3-66A7-9474-573A66466AE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451156D-293E-543B-0D5D-57A7036270D6}"/>
              </a:ext>
            </a:extLst>
          </p:cNvPr>
          <p:cNvSpPr/>
          <p:nvPr/>
        </p:nvSpPr>
        <p:spPr>
          <a:xfrm>
            <a:off x="0" y="0"/>
            <a:ext cx="12192000" cy="6858000"/>
          </a:xfrm>
          <a:prstGeom prst="rect">
            <a:avLst/>
          </a:prstGeom>
          <a:solidFill>
            <a:srgbClr val="09BC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DAD3309-1166-B886-71D1-75A6B1594FE0}"/>
              </a:ext>
            </a:extLst>
          </p:cNvPr>
          <p:cNvSpPr txBox="1"/>
          <p:nvPr/>
        </p:nvSpPr>
        <p:spPr>
          <a:xfrm>
            <a:off x="-1279" y="1537928"/>
            <a:ext cx="12199491" cy="378565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8000" dirty="0">
                <a:solidFill>
                  <a:srgbClr val="FFFFFF"/>
                </a:solidFill>
                <a:latin typeface="DM Sans Medium"/>
                <a:ea typeface="Calibri"/>
                <a:cs typeface="Calibri"/>
              </a:rPr>
              <a:t>Room 6: </a:t>
            </a:r>
          </a:p>
          <a:p>
            <a:pPr algn="ctr"/>
            <a:r>
              <a:rPr lang="en-GB" sz="8000" dirty="0">
                <a:solidFill>
                  <a:srgbClr val="FFFFFF"/>
                </a:solidFill>
                <a:latin typeface="DM Sans Medium"/>
                <a:ea typeface="Calibri"/>
                <a:cs typeface="Calibri"/>
              </a:rPr>
              <a:t>Compassionate Communications</a:t>
            </a:r>
          </a:p>
        </p:txBody>
      </p:sp>
      <p:pic>
        <p:nvPicPr>
          <p:cNvPr id="10" name="Picture 9" descr="A picture containing graphical user interface&#10;&#10;Description automatically generated">
            <a:extLst>
              <a:ext uri="{FF2B5EF4-FFF2-40B4-BE49-F238E27FC236}">
                <a16:creationId xmlns:a16="http://schemas.microsoft.com/office/drawing/2014/main" id="{298A74B1-7F34-B9E5-BFE3-B1D02C395F76}"/>
              </a:ext>
            </a:extLst>
          </p:cNvPr>
          <p:cNvPicPr>
            <a:picLocks noChangeAspect="1"/>
          </p:cNvPicPr>
          <p:nvPr/>
        </p:nvPicPr>
        <p:blipFill>
          <a:blip r:embed="rId2"/>
          <a:stretch>
            <a:fillRect/>
          </a:stretch>
        </p:blipFill>
        <p:spPr>
          <a:xfrm>
            <a:off x="11113532" y="6170561"/>
            <a:ext cx="913930" cy="511445"/>
          </a:xfrm>
          <a:prstGeom prst="rect">
            <a:avLst/>
          </a:prstGeom>
        </p:spPr>
      </p:pic>
    </p:spTree>
    <p:extLst>
      <p:ext uri="{BB962C8B-B14F-4D97-AF65-F5344CB8AC3E}">
        <p14:creationId xmlns:p14="http://schemas.microsoft.com/office/powerpoint/2010/main" val="22309137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5F382-2B34-8930-2255-13C48CE7864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4A5F3F6-67C4-8593-E50D-E6AD7BC72CCF}"/>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CB8572C-C51F-406C-D4AE-864034C12E34}"/>
              </a:ext>
            </a:extLst>
          </p:cNvPr>
          <p:cNvSpPr>
            <a:spLocks noGrp="1"/>
          </p:cNvSpPr>
          <p:nvPr>
            <p:ph type="title"/>
          </p:nvPr>
        </p:nvSpPr>
        <p:spPr/>
        <p:txBody>
          <a:bodyPr/>
          <a:lstStyle/>
          <a:p>
            <a:r>
              <a:rPr lang="en-GB" dirty="0">
                <a:latin typeface="DM Sans Medium"/>
                <a:ea typeface="Segoe UI Emoji"/>
              </a:rPr>
              <a:t>The Big Idea: </a:t>
            </a:r>
            <a:endParaRPr lang="en-US" dirty="0"/>
          </a:p>
        </p:txBody>
      </p:sp>
      <p:sp>
        <p:nvSpPr>
          <p:cNvPr id="3" name="Text Placeholder 2">
            <a:extLst>
              <a:ext uri="{FF2B5EF4-FFF2-40B4-BE49-F238E27FC236}">
                <a16:creationId xmlns:a16="http://schemas.microsoft.com/office/drawing/2014/main" id="{9D544FD1-0564-7CC0-0AD8-32450307F6CF}"/>
              </a:ext>
            </a:extLst>
          </p:cNvPr>
          <p:cNvSpPr>
            <a:spLocks noGrp="1"/>
          </p:cNvSpPr>
          <p:nvPr>
            <p:ph type="body" sz="quarter" idx="11"/>
          </p:nvPr>
        </p:nvSpPr>
        <p:spPr/>
        <p:txBody>
          <a:bodyPr vert="horz" lIns="91440" tIns="45720" rIns="91440" bIns="45720" rtlCol="0" anchor="t">
            <a:normAutofit fontScale="85000" lnSpcReduction="10000"/>
          </a:bodyPr>
          <a:lstStyle/>
          <a:p>
            <a:r>
              <a:rPr lang="en-GB" dirty="0"/>
              <a:t>Imagine missing a rent payment. Now imagine receiving an email that focuses on penalties rather than understanding. </a:t>
            </a:r>
          </a:p>
          <a:p>
            <a:endParaRPr lang="en-GB" dirty="0"/>
          </a:p>
          <a:p>
            <a:r>
              <a:rPr lang="en-GB" dirty="0"/>
              <a:t>For many students, that’s stressful. For care-experienced and estranged students it can trigger anxiety, undermine mental health and; reinforce feelings of not belonging. </a:t>
            </a:r>
          </a:p>
          <a:p>
            <a:endParaRPr lang="en-GB" dirty="0"/>
          </a:p>
          <a:p>
            <a:r>
              <a:rPr lang="en-GB" dirty="0">
                <a:latin typeface="DM Sans Medium"/>
              </a:rPr>
              <a:t>Room 7 is simple:  </a:t>
            </a:r>
            <a:endParaRPr lang="en-GB" dirty="0"/>
          </a:p>
          <a:p>
            <a:r>
              <a:rPr lang="en-GB" dirty="0">
                <a:latin typeface="DM Sans Medium"/>
              </a:rPr>
              <a:t>👉 Universities should communicate with care-experienced and estranged students in ways that are clear, compassionate, and recognise their housing circumstances.</a:t>
            </a:r>
            <a:endParaRPr lang="en-US" dirty="0"/>
          </a:p>
          <a:p>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BC43E6AF-F09A-C2FA-B8B1-C0391ADA4261}"/>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F7BF7B2E-5E19-431C-1AC3-4310A4073ECE}"/>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480579532"/>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D2EF9-77EB-8D4B-07F1-F155614126F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57930BD-7DB8-72B4-4C48-07AAC6858938}"/>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F61AF2-DFC8-E358-549B-D164CE71500E}"/>
              </a:ext>
            </a:extLst>
          </p:cNvPr>
          <p:cNvSpPr>
            <a:spLocks noGrp="1"/>
          </p:cNvSpPr>
          <p:nvPr>
            <p:ph type="title"/>
          </p:nvPr>
        </p:nvSpPr>
        <p:spPr/>
        <p:txBody>
          <a:bodyPr/>
          <a:lstStyle/>
          <a:p>
            <a:r>
              <a:rPr lang="en-GB" dirty="0">
                <a:latin typeface="DM Sans Medium"/>
                <a:ea typeface="Segoe UI Emoji"/>
              </a:rPr>
              <a:t>Why This Matters: </a:t>
            </a:r>
            <a:endParaRPr lang="en-US" dirty="0"/>
          </a:p>
        </p:txBody>
      </p:sp>
      <p:sp>
        <p:nvSpPr>
          <p:cNvPr id="3" name="Text Placeholder 2">
            <a:extLst>
              <a:ext uri="{FF2B5EF4-FFF2-40B4-BE49-F238E27FC236}">
                <a16:creationId xmlns:a16="http://schemas.microsoft.com/office/drawing/2014/main" id="{816F3F85-1622-0274-ECED-F1436F30218D}"/>
              </a:ext>
            </a:extLst>
          </p:cNvPr>
          <p:cNvSpPr>
            <a:spLocks noGrp="1"/>
          </p:cNvSpPr>
          <p:nvPr>
            <p:ph type="body" sz="quarter" idx="11"/>
          </p:nvPr>
        </p:nvSpPr>
        <p:spPr/>
        <p:txBody>
          <a:bodyPr vert="horz" lIns="91440" tIns="45720" rIns="91440" bIns="45720" rtlCol="0" anchor="t">
            <a:normAutofit fontScale="55000" lnSpcReduction="20000"/>
          </a:bodyPr>
          <a:lstStyle/>
          <a:p>
            <a:r>
              <a:rPr lang="en-GB" dirty="0">
                <a:latin typeface="DM Sans Medium"/>
              </a:rPr>
              <a:t>Many university automated systems are designed to communicate risk. Escalate immediately, to prompt resolution by the student. They can also convey assumptions that everyone has family, and all ‘go home’ at some point.</a:t>
            </a:r>
          </a:p>
          <a:p>
            <a:endParaRPr lang="en-GB" dirty="0">
              <a:latin typeface="DM Sans Medium"/>
            </a:endParaRPr>
          </a:p>
          <a:p>
            <a:r>
              <a:rPr lang="en-GB" dirty="0">
                <a:latin typeface="DM Sans Medium"/>
              </a:rPr>
              <a:t>While efficient, they are often impersonal, highly triggering and without consideration of the recipient.</a:t>
            </a:r>
            <a:endParaRPr lang="en-US" dirty="0"/>
          </a:p>
          <a:p>
            <a:endParaRPr lang="en-GB" dirty="0"/>
          </a:p>
          <a:p>
            <a:r>
              <a:rPr lang="en-GB" dirty="0"/>
              <a:t>Care-experienced and estranged students may be : </a:t>
            </a:r>
          </a:p>
          <a:p>
            <a:endParaRPr lang="en-GB" dirty="0"/>
          </a:p>
          <a:p>
            <a:pPr marL="342900" indent="-342900">
              <a:buFont typeface="Arial" panose="020B0604020202020204" pitchFamily="34" charset="0"/>
              <a:buChar char="•"/>
            </a:pPr>
            <a:r>
              <a:rPr lang="en-GB" dirty="0"/>
              <a:t>Living in halls all year round</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In a crisis unrelated to housing and their anomalous compliance is a soft signal of welfare need</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Managing risk of homelessness</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Navigating the process without the support of a trusted adult</a:t>
            </a:r>
            <a:endParaRPr lang="en-GB" dirty="0"/>
          </a:p>
          <a:p>
            <a:endParaRPr lang="en-GB" dirty="0"/>
          </a:p>
          <a:p>
            <a:r>
              <a:rPr lang="en-GB" dirty="0">
                <a:latin typeface="DM Sans Medium"/>
              </a:rPr>
              <a:t>👉 The way we communicate can either build trust or create barriers.</a:t>
            </a:r>
            <a:endParaRPr lang="en-US" dirty="0"/>
          </a:p>
          <a:p>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EF12D725-99C5-CFBD-2698-3B676B0F20C3}"/>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01B0399D-5E64-D419-E677-5F9C0ACCFD4B}"/>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568067415"/>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4AF7A-1421-3A83-897B-4C022BE41F3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AE6D526-3122-3C25-C522-37024A68B7EE}"/>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5C57564-D340-F682-A509-79408DAA384F}"/>
              </a:ext>
            </a:extLst>
          </p:cNvPr>
          <p:cNvSpPr>
            <a:spLocks noGrp="1"/>
          </p:cNvSpPr>
          <p:nvPr>
            <p:ph type="title"/>
          </p:nvPr>
        </p:nvSpPr>
        <p:spPr/>
        <p:txBody>
          <a:bodyPr/>
          <a:lstStyle/>
          <a:p>
            <a:r>
              <a:rPr lang="en-GB" dirty="0">
                <a:latin typeface="DM Sans Medium"/>
                <a:ea typeface="Segoe UI Emoji"/>
              </a:rPr>
              <a:t>What Good Looks Like: </a:t>
            </a:r>
            <a:endParaRPr lang="en-US" dirty="0"/>
          </a:p>
        </p:txBody>
      </p:sp>
      <p:sp>
        <p:nvSpPr>
          <p:cNvPr id="3" name="Text Placeholder 2">
            <a:extLst>
              <a:ext uri="{FF2B5EF4-FFF2-40B4-BE49-F238E27FC236}">
                <a16:creationId xmlns:a16="http://schemas.microsoft.com/office/drawing/2014/main" id="{24072170-ABCF-11F7-0234-9CA80C852F27}"/>
              </a:ext>
            </a:extLst>
          </p:cNvPr>
          <p:cNvSpPr>
            <a:spLocks noGrp="1"/>
          </p:cNvSpPr>
          <p:nvPr>
            <p:ph type="body" sz="quarter" idx="11"/>
          </p:nvPr>
        </p:nvSpPr>
        <p:spPr/>
        <p:txBody>
          <a:bodyPr vert="horz" lIns="91440" tIns="45720" rIns="91440" bIns="45720" rtlCol="0" anchor="t">
            <a:normAutofit fontScale="62500" lnSpcReduction="20000"/>
          </a:bodyPr>
          <a:lstStyle/>
          <a:p>
            <a:r>
              <a:rPr lang="en-GB" dirty="0">
                <a:latin typeface="DM Sans Medium"/>
              </a:rPr>
              <a:t>When this room is “built”, communication is designed around understanding, not just compliance.</a:t>
            </a:r>
            <a:endParaRPr lang="en-US" dirty="0"/>
          </a:p>
          <a:p>
            <a:endParaRPr lang="en-GB" dirty="0"/>
          </a:p>
          <a:p>
            <a:r>
              <a:rPr lang="en-GB" dirty="0">
                <a:latin typeface="DM Sans Medium"/>
              </a:rPr>
              <a:t>Strong approaches include: </a:t>
            </a:r>
          </a:p>
          <a:p>
            <a:endParaRPr lang="en-GB" dirty="0"/>
          </a:p>
          <a:p>
            <a:pPr marL="342900" indent="-342900">
              <a:buFont typeface="Arial" panose="020B0604020202020204" pitchFamily="34" charset="0"/>
              <a:buChar char="•"/>
            </a:pPr>
            <a:r>
              <a:rPr lang="en-GB" dirty="0"/>
              <a:t>Using empathetic and student-centred language without assumption on ‘home’ or ‘family’</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Welfare first; assuming students may need help, not just enforcement</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Detailing trusted support routes alongside problems</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Routinely establishing constructive relationships in buildings before situations escalate</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Reviewing template communications through a care-experienced and estranged student lens</a:t>
            </a:r>
            <a:endParaRPr lang="en-GB" dirty="0"/>
          </a:p>
          <a:p>
            <a:endParaRPr lang="en-GB" dirty="0"/>
          </a:p>
          <a:p>
            <a:r>
              <a:rPr lang="en-GB" dirty="0">
                <a:latin typeface="DM Sans Medium"/>
              </a:rPr>
              <a:t>👉 The key shift: From “You have failed and are in trouble.” to “We can help you sort this.</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CB7F648D-3E20-40AF-0615-B63347FF8D8B}"/>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C178CF49-A1D5-00F5-9214-103EA6CBB723}"/>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930519998"/>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BC0F4-C17E-8126-10F3-59DB8114089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A51012B-5B2F-210F-758C-20D8192D76C0}"/>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9844705-AE9C-A6C0-368B-CFEF6814A169}"/>
              </a:ext>
            </a:extLst>
          </p:cNvPr>
          <p:cNvSpPr>
            <a:spLocks noGrp="1"/>
          </p:cNvSpPr>
          <p:nvPr>
            <p:ph type="title"/>
          </p:nvPr>
        </p:nvSpPr>
        <p:spPr/>
        <p:txBody>
          <a:bodyPr/>
          <a:lstStyle/>
          <a:p>
            <a:r>
              <a:rPr lang="en-GB" dirty="0">
                <a:latin typeface="DM Sans Medium"/>
                <a:ea typeface="Segoe UI Emoji"/>
              </a:rPr>
              <a:t>In Practice: </a:t>
            </a:r>
            <a:endParaRPr lang="en-US" dirty="0"/>
          </a:p>
        </p:txBody>
      </p:sp>
      <p:sp>
        <p:nvSpPr>
          <p:cNvPr id="3" name="Text Placeholder 2">
            <a:extLst>
              <a:ext uri="{FF2B5EF4-FFF2-40B4-BE49-F238E27FC236}">
                <a16:creationId xmlns:a16="http://schemas.microsoft.com/office/drawing/2014/main" id="{C7C207C9-3EC5-C5BF-FBE6-E9C6D04BA09B}"/>
              </a:ext>
            </a:extLst>
          </p:cNvPr>
          <p:cNvSpPr>
            <a:spLocks noGrp="1"/>
          </p:cNvSpPr>
          <p:nvPr>
            <p:ph type="body" sz="quarter" idx="11"/>
          </p:nvPr>
        </p:nvSpPr>
        <p:spPr/>
        <p:txBody>
          <a:bodyPr vert="horz" lIns="91440" tIns="45720" rIns="91440" bIns="45720" rtlCol="0" anchor="t">
            <a:normAutofit fontScale="55000" lnSpcReduction="20000"/>
          </a:bodyPr>
          <a:lstStyle/>
          <a:p>
            <a:r>
              <a:rPr lang="en-GB" dirty="0">
                <a:latin typeface="DM Sans Medium"/>
              </a:rPr>
              <a:t>At universities that have implemented this room, care-experienced and estranged students are recognised as a group who may face additional barriers and stressors. </a:t>
            </a:r>
          </a:p>
          <a:p>
            <a:endParaRPr lang="en-GB" dirty="0">
              <a:latin typeface="DM Sans Medium"/>
            </a:endParaRPr>
          </a:p>
          <a:p>
            <a:r>
              <a:rPr lang="en-GB" dirty="0">
                <a:latin typeface="DM Sans Medium"/>
              </a:rPr>
              <a:t>Before accommodation issues arise: </a:t>
            </a:r>
            <a:endParaRPr lang="en-US" dirty="0"/>
          </a:p>
          <a:p>
            <a:endParaRPr lang="en-GB" dirty="0"/>
          </a:p>
          <a:p>
            <a:pPr marL="342900" indent="-342900">
              <a:buFont typeface="Arial" panose="020B0604020202020204" pitchFamily="34" charset="0"/>
              <a:buChar char="•"/>
            </a:pPr>
            <a:r>
              <a:rPr lang="en-GB" dirty="0">
                <a:latin typeface="DM Sans Medium"/>
              </a:rPr>
              <a:t>Template communications are reviewed for tone, accessibility, and inclusivity </a:t>
            </a:r>
            <a:endParaRPr lang="en-GB" dirty="0"/>
          </a:p>
          <a:p>
            <a:endParaRPr lang="en-GB" dirty="0"/>
          </a:p>
          <a:p>
            <a:pPr marL="342900" indent="-342900">
              <a:buFont typeface="Arial" panose="020B0604020202020204" pitchFamily="34" charset="0"/>
              <a:buChar char="•"/>
            </a:pPr>
            <a:r>
              <a:rPr lang="en-GB" dirty="0">
                <a:latin typeface="DM Sans Medium"/>
              </a:rPr>
              <a:t>Accommodation services or student support contracts, that are already familiar, are signposted alongside every request for action</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An environment exists where students and accommodation teams have opportunity to communicate before situations can escalate</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Accommodation teams knowledgeable across diversity, disability and communication barriers embed that expertise into systems design</a:t>
            </a:r>
            <a:endParaRPr lang="en-GB" dirty="0"/>
          </a:p>
          <a:p>
            <a:endParaRPr lang="en-GB" dirty="0"/>
          </a:p>
          <a:p>
            <a:r>
              <a:rPr lang="en-GB" dirty="0">
                <a:latin typeface="DM Sans Medium"/>
              </a:rPr>
              <a:t>👉 Accommodation inclusion can be emphasised rather than undermined by reviewing communication policy and templates.</a:t>
            </a:r>
            <a:endParaRPr lang="en-GB" dirty="0"/>
          </a:p>
        </p:txBody>
      </p:sp>
      <p:pic>
        <p:nvPicPr>
          <p:cNvPr id="9" name="Picture 8" descr="A picture containing graphical user interface&#10;&#10;Description automatically generated">
            <a:extLst>
              <a:ext uri="{FF2B5EF4-FFF2-40B4-BE49-F238E27FC236}">
                <a16:creationId xmlns:a16="http://schemas.microsoft.com/office/drawing/2014/main" id="{79103FCB-FB5A-DDFD-EEE7-73378971FE1B}"/>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87F42364-6850-2F94-11DD-5CCE8CB733FA}"/>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465003464"/>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D67F2-84C1-796E-0565-A28A10F97FE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694732D-4A0F-5992-1C84-B770A80B4E09}"/>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F7CE3CD-2DE7-772C-FC62-66F7658237D9}"/>
              </a:ext>
            </a:extLst>
          </p:cNvPr>
          <p:cNvSpPr>
            <a:spLocks noGrp="1"/>
          </p:cNvSpPr>
          <p:nvPr>
            <p:ph type="title"/>
          </p:nvPr>
        </p:nvSpPr>
        <p:spPr/>
        <p:txBody>
          <a:bodyPr/>
          <a:lstStyle/>
          <a:p>
            <a:r>
              <a:rPr lang="en-GB" dirty="0">
                <a:latin typeface="DM Sans Medium"/>
                <a:ea typeface="Segoe UI Emoji"/>
              </a:rPr>
              <a:t>What To Watch For: </a:t>
            </a:r>
            <a:endParaRPr lang="en-US" dirty="0"/>
          </a:p>
        </p:txBody>
      </p:sp>
      <p:sp>
        <p:nvSpPr>
          <p:cNvPr id="3" name="Text Placeholder 2">
            <a:extLst>
              <a:ext uri="{FF2B5EF4-FFF2-40B4-BE49-F238E27FC236}">
                <a16:creationId xmlns:a16="http://schemas.microsoft.com/office/drawing/2014/main" id="{81E0D6EC-2C1E-AC41-DAB1-E84A9774E7AD}"/>
              </a:ext>
            </a:extLst>
          </p:cNvPr>
          <p:cNvSpPr>
            <a:spLocks noGrp="1"/>
          </p:cNvSpPr>
          <p:nvPr>
            <p:ph type="body" sz="quarter" idx="11"/>
          </p:nvPr>
        </p:nvSpPr>
        <p:spPr/>
        <p:txBody>
          <a:bodyPr vert="horz" lIns="91440" tIns="45720" rIns="91440" bIns="45720" rtlCol="0" anchor="t">
            <a:normAutofit fontScale="85000" lnSpcReduction="20000"/>
          </a:bodyPr>
          <a:lstStyle/>
          <a:p>
            <a:r>
              <a:rPr lang="en-GB" dirty="0">
                <a:latin typeface="DM Sans Medium"/>
              </a:rPr>
              <a:t>Compassionate accommodation communication doesn’t mean avoiding difficult conversations. </a:t>
            </a:r>
          </a:p>
          <a:p>
            <a:endParaRPr lang="en-GB" dirty="0">
              <a:latin typeface="DM Sans Medium"/>
            </a:endParaRPr>
          </a:p>
          <a:p>
            <a:r>
              <a:rPr lang="en-GB" dirty="0">
                <a:latin typeface="DM Sans Medium"/>
              </a:rPr>
              <a:t>Students still need:</a:t>
            </a:r>
          </a:p>
          <a:p>
            <a:endParaRPr lang="en-GB" dirty="0">
              <a:latin typeface="DM Sans Medium"/>
            </a:endParaRPr>
          </a:p>
          <a:p>
            <a:pPr marL="342900" indent="-342900">
              <a:buFont typeface="Arial" panose="020B0604020202020204" pitchFamily="34" charset="0"/>
              <a:buChar char="•"/>
            </a:pPr>
            <a:r>
              <a:rPr lang="en-GB" dirty="0">
                <a:latin typeface="DM Sans Medium"/>
              </a:rPr>
              <a:t>Clear Expectations</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Accurate information that is pertinent to their specific needs</a:t>
            </a:r>
          </a:p>
          <a:p>
            <a:endParaRPr lang="en-GB" dirty="0">
              <a:latin typeface="DM Sans Medium"/>
            </a:endParaRPr>
          </a:p>
          <a:p>
            <a:pPr marL="342900" indent="-342900">
              <a:buFont typeface="Arial" panose="020B0604020202020204" pitchFamily="34" charset="0"/>
              <a:buChar char="•"/>
            </a:pPr>
            <a:r>
              <a:rPr lang="en-GB" dirty="0">
                <a:latin typeface="DM Sans Medium"/>
              </a:rPr>
              <a:t>Awareness of consequences in the event of issues</a:t>
            </a:r>
          </a:p>
          <a:p>
            <a:pPr marL="342900" indent="-342900">
              <a:buFont typeface="Arial" panose="020B0604020202020204" pitchFamily="34" charset="0"/>
              <a:buChar char="•"/>
            </a:pPr>
            <a:endParaRPr lang="en-GB" dirty="0">
              <a:latin typeface="DM Sans Medium"/>
            </a:endParaRPr>
          </a:p>
          <a:p>
            <a:r>
              <a:rPr lang="en-GB" dirty="0">
                <a:latin typeface="DM Sans Medium"/>
              </a:rPr>
              <a:t>👉 Communications can be clear, inclusive and compassionate.</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116049B0-BA30-2CEF-0B5B-90B78A824BF6}"/>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59C56D9A-19CD-390F-2A05-98572E32C314}"/>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271458082"/>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CF49F-22C6-96C0-2E30-4A31A424F10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DF6EACE-73E4-C5C5-5603-1D07A939D709}"/>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B452D5E-9433-83D0-64BF-D2B384B66667}"/>
              </a:ext>
            </a:extLst>
          </p:cNvPr>
          <p:cNvSpPr>
            <a:spLocks noGrp="1"/>
          </p:cNvSpPr>
          <p:nvPr>
            <p:ph type="title"/>
          </p:nvPr>
        </p:nvSpPr>
        <p:spPr/>
        <p:txBody>
          <a:bodyPr/>
          <a:lstStyle/>
          <a:p>
            <a:r>
              <a:rPr lang="en-GB" dirty="0">
                <a:latin typeface="DM Sans Medium"/>
                <a:ea typeface="Segoe UI Emoji"/>
              </a:rPr>
              <a:t>Group Discussion: </a:t>
            </a:r>
            <a:endParaRPr lang="en-US" dirty="0"/>
          </a:p>
        </p:txBody>
      </p:sp>
      <p:sp>
        <p:nvSpPr>
          <p:cNvPr id="3" name="Text Placeholder 2">
            <a:extLst>
              <a:ext uri="{FF2B5EF4-FFF2-40B4-BE49-F238E27FC236}">
                <a16:creationId xmlns:a16="http://schemas.microsoft.com/office/drawing/2014/main" id="{E4735839-1248-A938-4F7C-997A4211B708}"/>
              </a:ext>
            </a:extLst>
          </p:cNvPr>
          <p:cNvSpPr>
            <a:spLocks noGrp="1"/>
          </p:cNvSpPr>
          <p:nvPr>
            <p:ph type="body" sz="quarter" idx="11"/>
          </p:nvPr>
        </p:nvSpPr>
        <p:spPr/>
        <p:txBody>
          <a:bodyPr vert="horz" lIns="91440" tIns="45720" rIns="91440" bIns="45720" rtlCol="0" anchor="t">
            <a:normAutofit/>
          </a:bodyPr>
          <a:lstStyle/>
          <a:p>
            <a:pPr marL="342900" indent="-342900">
              <a:buFont typeface="Arial" panose="020B0604020202020204" pitchFamily="34" charset="0"/>
              <a:buChar char="•"/>
            </a:pPr>
            <a:r>
              <a:rPr lang="en-GB" dirty="0">
                <a:latin typeface="DM Sans Medium"/>
              </a:rPr>
              <a:t>What can the impact be of an approach to communications that lacks compassion?</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What sort of questions should the SU ask the University about how services communicate with students?</a:t>
            </a:r>
            <a:endParaRPr lang="en-US" dirty="0"/>
          </a:p>
          <a:p>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B3F45115-B599-4A86-B5EC-9807EF7D8A89}"/>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312B99D7-DD5A-349D-5E5B-6E67F49D4843}"/>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689519094"/>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5B5F9-67BD-70A3-BFCD-83CB3EE6360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421EA2D-8F1B-6038-D6A7-C1E2F1E8249A}"/>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096C59F-D081-54BC-A635-818FCE9C9E95}"/>
              </a:ext>
            </a:extLst>
          </p:cNvPr>
          <p:cNvSpPr>
            <a:spLocks noGrp="1"/>
          </p:cNvSpPr>
          <p:nvPr>
            <p:ph type="title"/>
          </p:nvPr>
        </p:nvSpPr>
        <p:spPr/>
        <p:txBody>
          <a:bodyPr/>
          <a:lstStyle/>
          <a:p>
            <a:r>
              <a:rPr lang="en-GB" dirty="0">
                <a:latin typeface="DM Sans Medium"/>
                <a:ea typeface="Segoe UI Emoji"/>
              </a:rPr>
              <a:t>Key Takeaway: </a:t>
            </a:r>
            <a:endParaRPr lang="en-US" dirty="0"/>
          </a:p>
        </p:txBody>
      </p:sp>
      <p:sp>
        <p:nvSpPr>
          <p:cNvPr id="3" name="Text Placeholder 2">
            <a:extLst>
              <a:ext uri="{FF2B5EF4-FFF2-40B4-BE49-F238E27FC236}">
                <a16:creationId xmlns:a16="http://schemas.microsoft.com/office/drawing/2014/main" id="{FDD5A917-1459-A8A2-8F93-C9F9B48E131A}"/>
              </a:ext>
            </a:extLst>
          </p:cNvPr>
          <p:cNvSpPr>
            <a:spLocks noGrp="1"/>
          </p:cNvSpPr>
          <p:nvPr>
            <p:ph type="body" sz="quarter" idx="11"/>
          </p:nvPr>
        </p:nvSpPr>
        <p:spPr/>
        <p:txBody>
          <a:bodyPr vert="horz" lIns="91440" tIns="45720" rIns="91440" bIns="45720" rtlCol="0" anchor="t">
            <a:normAutofit fontScale="62500" lnSpcReduction="20000"/>
          </a:bodyPr>
          <a:lstStyle/>
          <a:p>
            <a:r>
              <a:rPr lang="en-GB" dirty="0">
                <a:latin typeface="DM Sans Medium"/>
              </a:rPr>
              <a:t>This isn’t just about emails. </a:t>
            </a:r>
          </a:p>
          <a:p>
            <a:endParaRPr lang="en-GB" dirty="0">
              <a:latin typeface="DM Sans Medium"/>
            </a:endParaRPr>
          </a:p>
          <a:p>
            <a:r>
              <a:rPr lang="en-GB" dirty="0">
                <a:latin typeface="DM Sans Medium"/>
              </a:rPr>
              <a:t>It’s about: </a:t>
            </a:r>
          </a:p>
          <a:p>
            <a:endParaRPr lang="en-GB" dirty="0">
              <a:latin typeface="DM Sans Medium"/>
            </a:endParaRPr>
          </a:p>
          <a:p>
            <a:pPr marL="342900" indent="-342900">
              <a:buFont typeface="Arial" panose="020B0604020202020204" pitchFamily="34" charset="0"/>
              <a:buChar char="•"/>
            </a:pPr>
            <a:r>
              <a:rPr lang="en-GB" dirty="0">
                <a:latin typeface="DM Sans Medium"/>
              </a:rPr>
              <a:t>Trust</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Dignity</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Belonging</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Creating a culture where students feel seen and able to ask for help</a:t>
            </a:r>
          </a:p>
          <a:p>
            <a:pPr marL="342900" indent="-342900">
              <a:buFont typeface="Arial" panose="020B0604020202020204" pitchFamily="34" charset="0"/>
              <a:buChar char="•"/>
            </a:pPr>
            <a:endParaRPr lang="en-GB" dirty="0">
              <a:latin typeface="DM Sans Medium"/>
            </a:endParaRPr>
          </a:p>
          <a:p>
            <a:r>
              <a:rPr lang="en-GB" dirty="0">
                <a:latin typeface="DM Sans Medium"/>
              </a:rPr>
              <a:t>The right message at the right time can stop a small problem becoming a crisis.</a:t>
            </a:r>
          </a:p>
          <a:p>
            <a:endParaRPr lang="en-GB" dirty="0">
              <a:latin typeface="DM Sans Medium"/>
            </a:endParaRPr>
          </a:p>
          <a:p>
            <a:r>
              <a:rPr lang="en-GB" dirty="0">
                <a:latin typeface="DM Sans Medium"/>
              </a:rPr>
              <a:t>👉 A #HomeAtUniversity isn’t just built through accommodation and support. It’s built through the way institutions speak to care experienced and estranged students.</a:t>
            </a:r>
            <a:endParaRPr lang="en-US" dirty="0"/>
          </a:p>
          <a:p>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AA77EEB6-5A9D-F672-E783-7E6DAF8F5657}"/>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CC8D5254-89C8-C15F-A812-B2E27EC7D62F}"/>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2538452454"/>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81CFE-2453-271E-E22F-9200474692B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F813C8F-9B3D-7A1D-E38A-C6ED116BC169}"/>
              </a:ext>
            </a:extLst>
          </p:cNvPr>
          <p:cNvSpPr/>
          <p:nvPr/>
        </p:nvSpPr>
        <p:spPr>
          <a:xfrm>
            <a:off x="0" y="0"/>
            <a:ext cx="12192000" cy="6858000"/>
          </a:xfrm>
          <a:prstGeom prst="rect">
            <a:avLst/>
          </a:prstGeom>
          <a:solidFill>
            <a:srgbClr val="09BC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E52D2A7-9671-0AA7-0BD8-ADDE52EB8AED}"/>
              </a:ext>
            </a:extLst>
          </p:cNvPr>
          <p:cNvSpPr txBox="1"/>
          <p:nvPr/>
        </p:nvSpPr>
        <p:spPr>
          <a:xfrm>
            <a:off x="-1279" y="1537928"/>
            <a:ext cx="12199491" cy="378565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8000" dirty="0">
                <a:solidFill>
                  <a:srgbClr val="FFFFFF"/>
                </a:solidFill>
                <a:latin typeface="DM Sans Medium"/>
                <a:ea typeface="Calibri"/>
                <a:cs typeface="Calibri"/>
              </a:rPr>
              <a:t>Room 8: Accommodation Scholarships</a:t>
            </a:r>
          </a:p>
        </p:txBody>
      </p:sp>
      <p:pic>
        <p:nvPicPr>
          <p:cNvPr id="10" name="Picture 9" descr="A picture containing graphical user interface&#10;&#10;Description automatically generated">
            <a:extLst>
              <a:ext uri="{FF2B5EF4-FFF2-40B4-BE49-F238E27FC236}">
                <a16:creationId xmlns:a16="http://schemas.microsoft.com/office/drawing/2014/main" id="{B9615ED3-B035-24F4-E941-A2D8F0A59D64}"/>
              </a:ext>
            </a:extLst>
          </p:cNvPr>
          <p:cNvPicPr>
            <a:picLocks noChangeAspect="1"/>
          </p:cNvPicPr>
          <p:nvPr/>
        </p:nvPicPr>
        <p:blipFill>
          <a:blip r:embed="rId2"/>
          <a:stretch>
            <a:fillRect/>
          </a:stretch>
        </p:blipFill>
        <p:spPr>
          <a:xfrm>
            <a:off x="11113532" y="6170561"/>
            <a:ext cx="913930" cy="511445"/>
          </a:xfrm>
          <a:prstGeom prst="rect">
            <a:avLst/>
          </a:prstGeom>
        </p:spPr>
      </p:pic>
    </p:spTree>
    <p:extLst>
      <p:ext uri="{BB962C8B-B14F-4D97-AF65-F5344CB8AC3E}">
        <p14:creationId xmlns:p14="http://schemas.microsoft.com/office/powerpoint/2010/main" val="23573284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CCCB7-8276-88BC-9266-A573CC9593B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50C329B-AC45-CFD1-CA92-417B30D4DFF2}"/>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C952ECD-1D5D-D33C-B5FA-054AC12B7379}"/>
              </a:ext>
            </a:extLst>
          </p:cNvPr>
          <p:cNvSpPr>
            <a:spLocks noGrp="1"/>
          </p:cNvSpPr>
          <p:nvPr>
            <p:ph type="title"/>
          </p:nvPr>
        </p:nvSpPr>
        <p:spPr/>
        <p:txBody>
          <a:bodyPr/>
          <a:lstStyle/>
          <a:p>
            <a:r>
              <a:rPr lang="en-GB" dirty="0">
                <a:latin typeface="DM Sans Medium"/>
                <a:ea typeface="Segoe UI Emoji"/>
              </a:rPr>
              <a:t>The Big Idea: </a:t>
            </a:r>
            <a:endParaRPr lang="en-US" dirty="0"/>
          </a:p>
        </p:txBody>
      </p:sp>
      <p:sp>
        <p:nvSpPr>
          <p:cNvPr id="3" name="Text Placeholder 2">
            <a:extLst>
              <a:ext uri="{FF2B5EF4-FFF2-40B4-BE49-F238E27FC236}">
                <a16:creationId xmlns:a16="http://schemas.microsoft.com/office/drawing/2014/main" id="{DB9E42D9-266D-42B7-1F2E-5B8329CE3845}"/>
              </a:ext>
            </a:extLst>
          </p:cNvPr>
          <p:cNvSpPr>
            <a:spLocks noGrp="1"/>
          </p:cNvSpPr>
          <p:nvPr>
            <p:ph type="body" sz="quarter" idx="11"/>
          </p:nvPr>
        </p:nvSpPr>
        <p:spPr/>
        <p:txBody>
          <a:bodyPr vert="horz" lIns="91440" tIns="45720" rIns="91440" bIns="45720" rtlCol="0" anchor="t">
            <a:normAutofit/>
          </a:bodyPr>
          <a:lstStyle/>
          <a:p>
            <a:r>
              <a:rPr lang="en-GB" dirty="0">
                <a:latin typeface="DM Sans Medium"/>
              </a:rPr>
              <a:t>Imagine going to university… without worrying about rent. </a:t>
            </a:r>
            <a:endParaRPr lang="en-US" dirty="0"/>
          </a:p>
          <a:p>
            <a:endParaRPr lang="en-GB" dirty="0"/>
          </a:p>
          <a:p>
            <a:r>
              <a:rPr lang="en-GB" dirty="0">
                <a:latin typeface="DM Sans Medium"/>
              </a:rPr>
              <a:t>No juggling payments. No choosing between housing and everything else. </a:t>
            </a:r>
            <a:endParaRPr lang="en-US" dirty="0"/>
          </a:p>
          <a:p>
            <a:endParaRPr lang="en-GB" dirty="0"/>
          </a:p>
          <a:p>
            <a:r>
              <a:rPr lang="en-GB" dirty="0"/>
              <a:t>Room 8</a:t>
            </a:r>
            <a:r>
              <a:rPr lang="en-GB" dirty="0">
                <a:latin typeface="DM Sans Medium"/>
              </a:rPr>
              <a:t> is simple: </a:t>
            </a:r>
            <a:endParaRPr lang="en-GB" dirty="0"/>
          </a:p>
          <a:p>
            <a:r>
              <a:rPr lang="en-GB" dirty="0">
                <a:latin typeface="DM Sans Medium"/>
              </a:rPr>
              <a:t>👉 Students with access to free or heavily subsidised accommodation bridge the outcomes gap.</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D37985FC-0B50-F533-8139-294978DB236C}"/>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46DEC43B-B525-21D8-BCA6-889E83A0B33A}"/>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03651029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00694-2F3B-9919-51AD-483A424A390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1C112AF-8A7A-2263-A4A1-37EBE28A72FB}"/>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76A98A5-2103-5B41-649D-341304CD5025}"/>
              </a:ext>
            </a:extLst>
          </p:cNvPr>
          <p:cNvSpPr>
            <a:spLocks noGrp="1"/>
          </p:cNvSpPr>
          <p:nvPr>
            <p:ph type="title"/>
          </p:nvPr>
        </p:nvSpPr>
        <p:spPr/>
        <p:txBody>
          <a:bodyPr/>
          <a:lstStyle/>
          <a:p>
            <a:r>
              <a:rPr lang="en-GB" dirty="0">
                <a:latin typeface="DM Sans Medium"/>
                <a:ea typeface="Segoe UI Emoji"/>
              </a:rPr>
              <a:t>Why This Matters: </a:t>
            </a:r>
            <a:endParaRPr lang="en-US" dirty="0"/>
          </a:p>
        </p:txBody>
      </p:sp>
      <p:sp>
        <p:nvSpPr>
          <p:cNvPr id="3" name="Text Placeholder 2">
            <a:extLst>
              <a:ext uri="{FF2B5EF4-FFF2-40B4-BE49-F238E27FC236}">
                <a16:creationId xmlns:a16="http://schemas.microsoft.com/office/drawing/2014/main" id="{14153314-2888-CAF8-3176-367F1C493F23}"/>
              </a:ext>
            </a:extLst>
          </p:cNvPr>
          <p:cNvSpPr>
            <a:spLocks noGrp="1"/>
          </p:cNvSpPr>
          <p:nvPr>
            <p:ph type="body" sz="quarter" idx="11"/>
          </p:nvPr>
        </p:nvSpPr>
        <p:spPr/>
        <p:txBody>
          <a:bodyPr vert="horz" lIns="91440" tIns="45720" rIns="91440" bIns="45720" rtlCol="0" anchor="t">
            <a:normAutofit fontScale="62500" lnSpcReduction="20000"/>
          </a:bodyPr>
          <a:lstStyle/>
          <a:p>
            <a:r>
              <a:rPr lang="en-GB" dirty="0">
                <a:latin typeface="DM Sans Medium"/>
              </a:rPr>
              <a:t>For most students, accommodation is their biggest cost. </a:t>
            </a:r>
            <a:endParaRPr lang="en-US" dirty="0"/>
          </a:p>
          <a:p>
            <a:endParaRPr lang="en-GB" dirty="0"/>
          </a:p>
          <a:p>
            <a:r>
              <a:rPr lang="en-GB" dirty="0">
                <a:latin typeface="DM Sans Medium"/>
              </a:rPr>
              <a:t>For care-experienced and estranged students, there’s often no financial safety net behind it. </a:t>
            </a:r>
            <a:endParaRPr lang="en-US" dirty="0"/>
          </a:p>
          <a:p>
            <a:endParaRPr lang="en-GB" dirty="0"/>
          </a:p>
          <a:p>
            <a:r>
              <a:rPr lang="en-GB" dirty="0"/>
              <a:t>That can mean: </a:t>
            </a:r>
          </a:p>
          <a:p>
            <a:endParaRPr lang="en-GB" dirty="0"/>
          </a:p>
          <a:p>
            <a:pPr marL="342900" indent="-342900">
              <a:buFont typeface="Arial" panose="020B0604020202020204" pitchFamily="34" charset="0"/>
              <a:buChar char="•"/>
            </a:pPr>
            <a:r>
              <a:rPr lang="en-GB" dirty="0"/>
              <a:t>Constant financial pressure </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Use of unsafe or inappropriate housing ‘options’</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More paid work with little time or energy for study</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Feeling excluded from the “typical” student experience </a:t>
            </a:r>
          </a:p>
          <a:p>
            <a:endParaRPr lang="en-GB" dirty="0"/>
          </a:p>
          <a:p>
            <a:r>
              <a:rPr lang="en-GB" dirty="0">
                <a:latin typeface="DM Sans Medium"/>
              </a:rPr>
              <a:t>Even when other support is in place, cost alone can still be the biggest barrier. </a:t>
            </a:r>
            <a:endParaRPr lang="en-GB" dirty="0"/>
          </a:p>
          <a:p>
            <a:endParaRPr lang="en-GB" dirty="0"/>
          </a:p>
          <a:p>
            <a:r>
              <a:rPr lang="en-GB" dirty="0">
                <a:latin typeface="DM Sans Medium"/>
              </a:rPr>
              <a:t>👉 If housing isn’t affordable, it isn’t accessible.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AD0060B0-5514-9DC5-1569-5AEF71808AB6}"/>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BE098FC3-38E6-AAC6-CC0B-305B48F7FFDE}"/>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05526053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1C119-8B42-2FF8-7944-FFB37501CFA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FBDE27B-3478-C3AB-887B-949F35C664DF}"/>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31E897D-5261-5329-7417-84B106DBA2BD}"/>
              </a:ext>
            </a:extLst>
          </p:cNvPr>
          <p:cNvSpPr>
            <a:spLocks noGrp="1"/>
          </p:cNvSpPr>
          <p:nvPr>
            <p:ph type="title"/>
          </p:nvPr>
        </p:nvSpPr>
        <p:spPr/>
        <p:txBody>
          <a:bodyPr/>
          <a:lstStyle/>
          <a:p>
            <a:r>
              <a:rPr lang="en-GB" dirty="0">
                <a:latin typeface="DM Sans Medium"/>
                <a:ea typeface="Segoe UI Emoji"/>
              </a:rPr>
              <a:t>What Good Looks Like: </a:t>
            </a:r>
            <a:endParaRPr lang="en-US" dirty="0"/>
          </a:p>
        </p:txBody>
      </p:sp>
      <p:sp>
        <p:nvSpPr>
          <p:cNvPr id="3" name="Text Placeholder 2">
            <a:extLst>
              <a:ext uri="{FF2B5EF4-FFF2-40B4-BE49-F238E27FC236}">
                <a16:creationId xmlns:a16="http://schemas.microsoft.com/office/drawing/2014/main" id="{1AA9B8CC-32FC-2829-4117-48E859997A3F}"/>
              </a:ext>
            </a:extLst>
          </p:cNvPr>
          <p:cNvSpPr>
            <a:spLocks noGrp="1"/>
          </p:cNvSpPr>
          <p:nvPr>
            <p:ph type="body" sz="quarter" idx="11"/>
          </p:nvPr>
        </p:nvSpPr>
        <p:spPr/>
        <p:txBody>
          <a:bodyPr vert="horz" lIns="91440" tIns="45720" rIns="91440" bIns="45720" rtlCol="0" anchor="t">
            <a:normAutofit fontScale="70000" lnSpcReduction="20000"/>
          </a:bodyPr>
          <a:lstStyle/>
          <a:p>
            <a:r>
              <a:rPr lang="en-GB" dirty="0">
                <a:latin typeface="DM Sans Medium"/>
              </a:rPr>
              <a:t>When this room is “built”, students have real financial breathing space. </a:t>
            </a:r>
            <a:endParaRPr lang="en-US" dirty="0"/>
          </a:p>
          <a:p>
            <a:endParaRPr lang="en-GB" dirty="0"/>
          </a:p>
          <a:p>
            <a:r>
              <a:rPr lang="en-GB" dirty="0">
                <a:latin typeface="DM Sans Medium"/>
              </a:rPr>
              <a:t>Strong approaches include: </a:t>
            </a:r>
          </a:p>
          <a:p>
            <a:endParaRPr lang="en-GB" dirty="0"/>
          </a:p>
          <a:p>
            <a:pPr marL="342900" indent="-342900">
              <a:buFont typeface="Arial" panose="020B0604020202020204" pitchFamily="34" charset="0"/>
              <a:buChar char="•"/>
            </a:pPr>
            <a:r>
              <a:rPr lang="en-GB" dirty="0">
                <a:latin typeface="DM Sans Medium"/>
              </a:rPr>
              <a:t>Free or subsidised accommodation scholarships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Year-round coverage (not just term time)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Clear, well promoted access for eligible students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Wraparound services alongside the accommodation offer </a:t>
            </a:r>
            <a:endParaRPr lang="en-GB" dirty="0"/>
          </a:p>
          <a:p>
            <a:endParaRPr lang="en-GB" dirty="0"/>
          </a:p>
          <a:p>
            <a:r>
              <a:rPr lang="en-GB" dirty="0">
                <a:latin typeface="DM Sans Medium"/>
              </a:rPr>
              <a:t>👉 The key shift: </a:t>
            </a:r>
            <a:r>
              <a:rPr lang="en-GB" dirty="0"/>
              <a:t> </a:t>
            </a:r>
            <a:r>
              <a:rPr lang="en-GB" dirty="0">
                <a:latin typeface="DM Sans Medium"/>
              </a:rPr>
              <a:t>From “help with housing costs” → to “removing the cost completely.”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5D6C5920-3543-A876-787F-057A2FE816D0}"/>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5C686E63-6404-D035-E8F6-B263C46CDE07}"/>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99516420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C940A-B121-367C-46DF-59C914FE3A5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246B085-E0B2-7B55-0581-D4230F944372}"/>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C151C04-9DAC-3172-F124-35BEECCF3D33}"/>
              </a:ext>
            </a:extLst>
          </p:cNvPr>
          <p:cNvSpPr>
            <a:spLocks noGrp="1"/>
          </p:cNvSpPr>
          <p:nvPr>
            <p:ph type="title"/>
          </p:nvPr>
        </p:nvSpPr>
        <p:spPr/>
        <p:txBody>
          <a:bodyPr/>
          <a:lstStyle/>
          <a:p>
            <a:r>
              <a:rPr lang="en-GB" dirty="0">
                <a:latin typeface="DM Sans Medium"/>
                <a:ea typeface="Segoe UI Emoji"/>
              </a:rPr>
              <a:t>In practice: What this looks like </a:t>
            </a:r>
            <a:endParaRPr lang="en-US" dirty="0"/>
          </a:p>
        </p:txBody>
      </p:sp>
      <p:sp>
        <p:nvSpPr>
          <p:cNvPr id="3" name="Text Placeholder 2">
            <a:extLst>
              <a:ext uri="{FF2B5EF4-FFF2-40B4-BE49-F238E27FC236}">
                <a16:creationId xmlns:a16="http://schemas.microsoft.com/office/drawing/2014/main" id="{D76D6A44-3B62-4209-9EF1-3D6A8CC5144E}"/>
              </a:ext>
            </a:extLst>
          </p:cNvPr>
          <p:cNvSpPr>
            <a:spLocks noGrp="1"/>
          </p:cNvSpPr>
          <p:nvPr>
            <p:ph type="body" sz="quarter" idx="11"/>
          </p:nvPr>
        </p:nvSpPr>
        <p:spPr/>
        <p:txBody>
          <a:bodyPr vert="horz" lIns="91440" tIns="45720" rIns="91440" bIns="45720" rtlCol="0" anchor="t">
            <a:normAutofit fontScale="70000" lnSpcReduction="20000"/>
          </a:bodyPr>
          <a:lstStyle/>
          <a:p>
            <a:r>
              <a:rPr lang="en-GB" dirty="0">
                <a:latin typeface="DM Sans Medium"/>
              </a:rPr>
              <a:t>Across the sector, this approach is already happening: </a:t>
            </a:r>
            <a:endParaRPr lang="en-US" dirty="0"/>
          </a:p>
          <a:p>
            <a:endParaRPr lang="en-GB" dirty="0"/>
          </a:p>
          <a:p>
            <a:pPr marL="342900" indent="-342900">
              <a:buFont typeface="Arial" panose="020B0604020202020204" pitchFamily="34" charset="0"/>
              <a:buChar char="•"/>
            </a:pPr>
            <a:r>
              <a:rPr lang="en-GB" dirty="0">
                <a:latin typeface="DM Sans Medium"/>
              </a:rPr>
              <a:t>Some universities partner with the Unite Foundation to offer 3-year scholarships for students or deliver free accommodation throughout study years themselves</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Others offer a singe-year accommodation scholarship for all eligible students or discounted fees that reflect the summer period.</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Others are introducing targeted schemes for care-experienced and estranged students.</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Accommodation scholarships are often combined with wellbeing, transition, and community services</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Partnerships with external providers or funders help scale up provision </a:t>
            </a:r>
          </a:p>
          <a:p>
            <a:endParaRPr lang="en-GB" dirty="0"/>
          </a:p>
          <a:p>
            <a:endParaRPr lang="en-GB" dirty="0"/>
          </a:p>
        </p:txBody>
      </p:sp>
      <p:pic>
        <p:nvPicPr>
          <p:cNvPr id="9" name="Picture 8" descr="A picture containing graphical user interface&#10;&#10;Description automatically generated">
            <a:extLst>
              <a:ext uri="{FF2B5EF4-FFF2-40B4-BE49-F238E27FC236}">
                <a16:creationId xmlns:a16="http://schemas.microsoft.com/office/drawing/2014/main" id="{0B448BFA-124D-129F-C1B2-14320F8571E2}"/>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532B6997-EB91-4C39-397D-97518DD00FE4}"/>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15223801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57F38-A845-310D-2DB3-BDF5D96242B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CE58053-4D6C-F892-AA84-2DB1FF9027E6}"/>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E122B46-985B-05D9-DF4E-4D1AC9DB9F2D}"/>
              </a:ext>
            </a:extLst>
          </p:cNvPr>
          <p:cNvSpPr>
            <a:spLocks noGrp="1"/>
          </p:cNvSpPr>
          <p:nvPr>
            <p:ph type="title"/>
          </p:nvPr>
        </p:nvSpPr>
        <p:spPr/>
        <p:txBody>
          <a:bodyPr/>
          <a:lstStyle/>
          <a:p>
            <a:r>
              <a:rPr lang="en-GB" dirty="0">
                <a:latin typeface="DM Sans Medium"/>
                <a:ea typeface="Segoe UI Emoji"/>
              </a:rPr>
              <a:t>What to watch for </a:t>
            </a:r>
            <a:endParaRPr lang="en-US" dirty="0"/>
          </a:p>
        </p:txBody>
      </p:sp>
      <p:sp>
        <p:nvSpPr>
          <p:cNvPr id="3" name="Text Placeholder 2">
            <a:extLst>
              <a:ext uri="{FF2B5EF4-FFF2-40B4-BE49-F238E27FC236}">
                <a16:creationId xmlns:a16="http://schemas.microsoft.com/office/drawing/2014/main" id="{E248AC54-15D8-7EDF-1EF4-11334A9530EB}"/>
              </a:ext>
            </a:extLst>
          </p:cNvPr>
          <p:cNvSpPr>
            <a:spLocks noGrp="1"/>
          </p:cNvSpPr>
          <p:nvPr>
            <p:ph type="body" sz="quarter" idx="11"/>
          </p:nvPr>
        </p:nvSpPr>
        <p:spPr/>
        <p:txBody>
          <a:bodyPr vert="horz" lIns="91440" tIns="45720" rIns="91440" bIns="45720" rtlCol="0" anchor="t">
            <a:normAutofit fontScale="70000" lnSpcReduction="20000"/>
          </a:bodyPr>
          <a:lstStyle/>
          <a:p>
            <a:r>
              <a:rPr lang="en-GB" dirty="0">
                <a:latin typeface="DM Sans Medium"/>
              </a:rPr>
              <a:t>Not all schemes are created equal: </a:t>
            </a:r>
            <a:endParaRPr lang="en-US" dirty="0"/>
          </a:p>
          <a:p>
            <a:endParaRPr lang="en-GB" dirty="0"/>
          </a:p>
          <a:p>
            <a:pPr marL="342900" indent="-342900">
              <a:buFont typeface="Arial" panose="020B0604020202020204" pitchFamily="34" charset="0"/>
              <a:buChar char="•"/>
            </a:pPr>
            <a:r>
              <a:rPr lang="en-GB" dirty="0">
                <a:latin typeface="DM Sans Medium"/>
              </a:rPr>
              <a:t>Highly competitive, low value, models can reduce student incentive to apply</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Short-term support may not provide full stability so whilst helpful, should be considered a full solution</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Terminology around accommodation services should be described as measures of equity rather than addressing a ‘deficit’ in a student</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Students may face unusual costs outside rent so continue to explore accommodation and finance holistically. </a:t>
            </a:r>
          </a:p>
          <a:p>
            <a:endParaRPr lang="en-GB" dirty="0"/>
          </a:p>
          <a:p>
            <a:r>
              <a:rPr lang="en-GB" dirty="0">
                <a:latin typeface="DM Sans Medium"/>
              </a:rPr>
              <a:t>👉 The most effective schemes are predictable, accessible, and long-term.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8C9B69A9-B66E-7A15-CF32-54614460696B}"/>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1EE498D1-A7AF-33C6-A8F4-D590D9C12D25}"/>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323004475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32012-449D-1092-857D-44DBE5BA422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DD44917-0663-38CF-A5DE-8A58ED6D1541}"/>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B76AB57-16DD-CBE8-3B4A-95649275FC4C}"/>
              </a:ext>
            </a:extLst>
          </p:cNvPr>
          <p:cNvSpPr>
            <a:spLocks noGrp="1"/>
          </p:cNvSpPr>
          <p:nvPr>
            <p:ph type="title"/>
          </p:nvPr>
        </p:nvSpPr>
        <p:spPr/>
        <p:txBody>
          <a:bodyPr/>
          <a:lstStyle/>
          <a:p>
            <a:r>
              <a:rPr lang="en-GB" dirty="0">
                <a:latin typeface="DM Sans Medium"/>
                <a:ea typeface="Segoe UI Emoji"/>
              </a:rPr>
              <a:t>Group Discussion: </a:t>
            </a:r>
            <a:endParaRPr lang="en-US" dirty="0"/>
          </a:p>
        </p:txBody>
      </p:sp>
      <p:sp>
        <p:nvSpPr>
          <p:cNvPr id="3" name="Text Placeholder 2">
            <a:extLst>
              <a:ext uri="{FF2B5EF4-FFF2-40B4-BE49-F238E27FC236}">
                <a16:creationId xmlns:a16="http://schemas.microsoft.com/office/drawing/2014/main" id="{AF624E11-6C35-9B69-58D9-9505CC69FE94}"/>
              </a:ext>
            </a:extLst>
          </p:cNvPr>
          <p:cNvSpPr>
            <a:spLocks noGrp="1"/>
          </p:cNvSpPr>
          <p:nvPr>
            <p:ph type="body" sz="quarter" idx="11"/>
          </p:nvPr>
        </p:nvSpPr>
        <p:spPr/>
        <p:txBody>
          <a:bodyPr vert="horz" lIns="91440" tIns="45720" rIns="91440" bIns="45720" rtlCol="0" anchor="t">
            <a:normAutofit/>
          </a:bodyPr>
          <a:lstStyle/>
          <a:p>
            <a:pPr marL="342900" indent="-342900">
              <a:buFont typeface="Arial" panose="020B0604020202020204" pitchFamily="34" charset="0"/>
              <a:buChar char="•"/>
            </a:pPr>
            <a:r>
              <a:rPr lang="en-GB" dirty="0">
                <a:latin typeface="DM Sans Medium"/>
              </a:rPr>
              <a:t>What could the impact of an accommodation scholarship be for students?</a:t>
            </a:r>
          </a:p>
          <a:p>
            <a:pPr marL="342900" indent="-342900">
              <a:buFont typeface="Arial" panose="020B0604020202020204" pitchFamily="34" charset="0"/>
              <a:buChar char="•"/>
            </a:pPr>
            <a:endParaRPr lang="en-GB" dirty="0">
              <a:latin typeface="DM Sans Medium"/>
            </a:endParaRPr>
          </a:p>
          <a:p>
            <a:pPr marL="342900" indent="-342900">
              <a:buFont typeface="Arial" panose="020B0604020202020204" pitchFamily="34" charset="0"/>
              <a:buChar char="•"/>
            </a:pPr>
            <a:r>
              <a:rPr lang="en-GB" dirty="0">
                <a:latin typeface="DM Sans Medium"/>
              </a:rPr>
              <a:t>What sort of questions should the SU ask about accommodation scholarships?</a:t>
            </a:r>
            <a:endParaRPr lang="en-US" dirty="0"/>
          </a:p>
          <a:p>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B0E54F20-1ECA-0F46-576A-E74BBB6CC8AE}"/>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18BAF1B2-49AD-F5F6-6E83-C1BF789344D0}"/>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1953446330"/>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B3458-58C6-9B89-2495-5B3369B7B4B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4EBBFD1-C23C-B7C9-0F8D-47835D3F9471}"/>
              </a:ext>
            </a:extLst>
          </p:cNvPr>
          <p:cNvSpPr/>
          <p:nvPr/>
        </p:nvSpPr>
        <p:spPr>
          <a:xfrm>
            <a:off x="9755267" y="-1203"/>
            <a:ext cx="2442183" cy="6873244"/>
          </a:xfrm>
          <a:prstGeom prst="rect">
            <a:avLst/>
          </a:prstGeom>
          <a:solidFill>
            <a:srgbClr val="09B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4DC9FC6-26E1-2860-786D-2617C5ACD7FD}"/>
              </a:ext>
            </a:extLst>
          </p:cNvPr>
          <p:cNvSpPr>
            <a:spLocks noGrp="1"/>
          </p:cNvSpPr>
          <p:nvPr>
            <p:ph type="title"/>
          </p:nvPr>
        </p:nvSpPr>
        <p:spPr/>
        <p:txBody>
          <a:bodyPr/>
          <a:lstStyle/>
          <a:p>
            <a:r>
              <a:rPr lang="en-GB" dirty="0">
                <a:latin typeface="DM Sans Medium"/>
                <a:ea typeface="Segoe UI Emoji"/>
              </a:rPr>
              <a:t>Key Takeaway: </a:t>
            </a:r>
            <a:endParaRPr lang="en-US" dirty="0"/>
          </a:p>
        </p:txBody>
      </p:sp>
      <p:sp>
        <p:nvSpPr>
          <p:cNvPr id="3" name="Text Placeholder 2">
            <a:extLst>
              <a:ext uri="{FF2B5EF4-FFF2-40B4-BE49-F238E27FC236}">
                <a16:creationId xmlns:a16="http://schemas.microsoft.com/office/drawing/2014/main" id="{A5A910AA-7182-7A43-03B2-6B6A85D5FF28}"/>
              </a:ext>
            </a:extLst>
          </p:cNvPr>
          <p:cNvSpPr>
            <a:spLocks noGrp="1"/>
          </p:cNvSpPr>
          <p:nvPr>
            <p:ph type="body" sz="quarter" idx="11"/>
          </p:nvPr>
        </p:nvSpPr>
        <p:spPr/>
        <p:txBody>
          <a:bodyPr vert="horz" lIns="91440" tIns="45720" rIns="91440" bIns="45720" rtlCol="0" anchor="t">
            <a:normAutofit fontScale="92500" lnSpcReduction="10000"/>
          </a:bodyPr>
          <a:lstStyle/>
          <a:p>
            <a:r>
              <a:rPr lang="en-GB" dirty="0">
                <a:latin typeface="DM Sans Medium"/>
              </a:rPr>
              <a:t>This isn’t just about funding. </a:t>
            </a:r>
            <a:endParaRPr lang="en-US" dirty="0"/>
          </a:p>
          <a:p>
            <a:endParaRPr lang="en-GB" dirty="0"/>
          </a:p>
          <a:p>
            <a:r>
              <a:rPr lang="en-GB" dirty="0">
                <a:latin typeface="DM Sans Medium"/>
              </a:rPr>
              <a:t>It’s about: </a:t>
            </a:r>
            <a:endParaRPr lang="en-GB" dirty="0"/>
          </a:p>
          <a:p>
            <a:endParaRPr lang="en-GB" dirty="0"/>
          </a:p>
          <a:p>
            <a:pPr marL="342900" indent="-342900">
              <a:buFont typeface="Arial" panose="020B0604020202020204" pitchFamily="34" charset="0"/>
              <a:buChar char="•"/>
            </a:pPr>
            <a:r>
              <a:rPr lang="en-GB" dirty="0">
                <a:latin typeface="DM Sans Medium"/>
              </a:rPr>
              <a:t>Stability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Equity </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latin typeface="DM Sans Medium"/>
              </a:rPr>
              <a:t>And giving students the freedom to focus on their future </a:t>
            </a:r>
            <a:endParaRPr lang="en-GB" dirty="0"/>
          </a:p>
          <a:p>
            <a:endParaRPr lang="en-GB" dirty="0"/>
          </a:p>
          <a:p>
            <a:r>
              <a:rPr lang="en-GB" dirty="0">
                <a:latin typeface="DM Sans Medium"/>
              </a:rPr>
              <a:t>👉 Removing housing costs can transform the entire student experience. </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3876E055-6FEA-DC55-CC87-F4CB5E5CF481}"/>
              </a:ext>
            </a:extLst>
          </p:cNvPr>
          <p:cNvPicPr>
            <a:picLocks noChangeAspect="1"/>
          </p:cNvPicPr>
          <p:nvPr/>
        </p:nvPicPr>
        <p:blipFill>
          <a:blip r:embed="rId3"/>
          <a:stretch>
            <a:fillRect/>
          </a:stretch>
        </p:blipFill>
        <p:spPr>
          <a:xfrm>
            <a:off x="11113532" y="6170561"/>
            <a:ext cx="913930" cy="511445"/>
          </a:xfrm>
          <a:prstGeom prst="rect">
            <a:avLst/>
          </a:prstGeom>
        </p:spPr>
      </p:pic>
      <p:sp>
        <p:nvSpPr>
          <p:cNvPr id="11" name="Text Placeholder 3">
            <a:extLst>
              <a:ext uri="{FF2B5EF4-FFF2-40B4-BE49-F238E27FC236}">
                <a16:creationId xmlns:a16="http://schemas.microsoft.com/office/drawing/2014/main" id="{7B25060B-CBB2-AEB2-7748-F12A2553A383}"/>
              </a:ext>
            </a:extLst>
          </p:cNvPr>
          <p:cNvSpPr>
            <a:spLocks noGrp="1"/>
          </p:cNvSpPr>
          <p:nvPr>
            <p:ph type="body" sz="quarter" idx="12"/>
          </p:nvPr>
        </p:nvSpPr>
        <p:spPr>
          <a:xfrm>
            <a:off x="835025" y="6310312"/>
            <a:ext cx="5260975" cy="365125"/>
          </a:xfrm>
        </p:spPr>
        <p:txBody>
          <a:bodyPr vert="horz" lIns="91440" tIns="45720" rIns="91440" bIns="45720" rtlCol="0" anchor="ctr">
            <a:noAutofit/>
          </a:bodyPr>
          <a:lstStyle/>
          <a:p>
            <a:pPr algn="ctr"/>
            <a:r>
              <a:rPr lang="en-GB" sz="2000">
                <a:latin typeface="DM Sans Medium"/>
              </a:rPr>
              <a:t>=====================================</a:t>
            </a:r>
            <a:endParaRPr lang="en-GB" sz="2000"/>
          </a:p>
        </p:txBody>
      </p:sp>
    </p:spTree>
    <p:extLst>
      <p:ext uri="{BB962C8B-B14F-4D97-AF65-F5344CB8AC3E}">
        <p14:creationId xmlns:p14="http://schemas.microsoft.com/office/powerpoint/2010/main" val="58744176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38906-EB3B-124D-8A6A-94388D59A42D}"/>
              </a:ext>
            </a:extLst>
          </p:cNvPr>
          <p:cNvSpPr>
            <a:spLocks noGrp="1"/>
          </p:cNvSpPr>
          <p:nvPr>
            <p:ph type="title"/>
          </p:nvPr>
        </p:nvSpPr>
        <p:spPr/>
        <p:txBody>
          <a:bodyPr/>
          <a:lstStyle/>
          <a:p>
            <a:r>
              <a:rPr lang="en-US"/>
              <a:t>Thank you</a:t>
            </a:r>
          </a:p>
        </p:txBody>
      </p:sp>
    </p:spTree>
    <p:extLst>
      <p:ext uri="{BB962C8B-B14F-4D97-AF65-F5344CB8AC3E}">
        <p14:creationId xmlns:p14="http://schemas.microsoft.com/office/powerpoint/2010/main" val="326756237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DC80D422D69B4CB98026BE4B9A3A54" ma:contentTypeVersion="13" ma:contentTypeDescription="Create a new document." ma:contentTypeScope="" ma:versionID="ec3fd5c9224f565b39eb6fe96c80abe1">
  <xsd:schema xmlns:xsd="http://www.w3.org/2001/XMLSchema" xmlns:xs="http://www.w3.org/2001/XMLSchema" xmlns:p="http://schemas.microsoft.com/office/2006/metadata/properties" xmlns:ns2="29f36f08-2a78-495b-9c45-5a0c5fe24ddf" xmlns:ns3="a5c9b8de-2975-41b6-a10d-819105349b15" targetNamespace="http://schemas.microsoft.com/office/2006/metadata/properties" ma:root="true" ma:fieldsID="7a0e7b60179cde7da2c9d107304e5d1a" ns2:_="" ns3:_="">
    <xsd:import namespace="29f36f08-2a78-495b-9c45-5a0c5fe24ddf"/>
    <xsd:import namespace="a5c9b8de-2975-41b6-a10d-819105349b1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f36f08-2a78-495b-9c45-5a0c5fe24d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160fff59-3479-4faa-9c76-0d6aaad9a0d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5c9b8de-2975-41b6-a10d-819105349b1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10f67f5-6bc8-4afc-a2b3-b01acbe3efac}" ma:internalName="TaxCatchAll" ma:showField="CatchAllData" ma:web="a5c9b8de-2975-41b6-a10d-819105349b1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5c9b8de-2975-41b6-a10d-819105349b15" xsi:nil="true"/>
    <lcf76f155ced4ddcb4097134ff3c332f xmlns="29f36f08-2a78-495b-9c45-5a0c5fe24dd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A1E9056-9991-4331-AE75-6808B3C122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f36f08-2a78-495b-9c45-5a0c5fe24ddf"/>
    <ds:schemaRef ds:uri="a5c9b8de-2975-41b6-a10d-819105349b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6FB1624-A596-431A-87CE-0D57EB38D4D7}">
  <ds:schemaRefs>
    <ds:schemaRef ds:uri="http://schemas.microsoft.com/sharepoint/v3/contenttype/forms"/>
  </ds:schemaRefs>
</ds:datastoreItem>
</file>

<file path=customXml/itemProps3.xml><?xml version="1.0" encoding="utf-8"?>
<ds:datastoreItem xmlns:ds="http://schemas.openxmlformats.org/officeDocument/2006/customXml" ds:itemID="{C3F42D2C-80F2-4890-AC25-2C3BED2BDA4B}">
  <ds:schemaRefs>
    <ds:schemaRef ds:uri="29f36f08-2a78-495b-9c45-5a0c5fe24ddf"/>
    <ds:schemaRef ds:uri="a5c9b8de-2975-41b6-a10d-819105349b15"/>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2776</TotalTime>
  <Words>5619</Words>
  <Application>Microsoft Office PowerPoint</Application>
  <PresentationFormat>Widescreen</PresentationFormat>
  <Paragraphs>893</Paragraphs>
  <Slides>76</Slides>
  <Notes>65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76</vt:i4>
      </vt:variant>
    </vt:vector>
  </HeadingPairs>
  <TitlesOfParts>
    <vt:vector size="83" baseType="lpstr">
      <vt:lpstr>Arial</vt:lpstr>
      <vt:lpstr>Calibri</vt:lpstr>
      <vt:lpstr>Calibri Light</vt:lpstr>
      <vt:lpstr>DM Sans Medium</vt:lpstr>
      <vt:lpstr>Segoe UI Emoji</vt:lpstr>
      <vt:lpstr>System Font Regular</vt:lpstr>
      <vt:lpstr>Office Theme</vt:lpstr>
      <vt:lpstr>The Blueprint + SU's</vt:lpstr>
      <vt:lpstr>How to use this PowerPoint:</vt:lpstr>
      <vt:lpstr>PowerPoint Presentation</vt:lpstr>
      <vt:lpstr>The Big Idea:</vt:lpstr>
      <vt:lpstr>Why This Matters:</vt:lpstr>
      <vt:lpstr>About the Unite Foundation:</vt:lpstr>
      <vt:lpstr>Introducing the Blueprint:</vt:lpstr>
      <vt:lpstr>What this is (and isn’t):</vt:lpstr>
      <vt:lpstr>Be part of the bigger picture:</vt:lpstr>
      <vt:lpstr>Group Discussion: </vt:lpstr>
      <vt:lpstr>Key takeaway:</vt:lpstr>
      <vt:lpstr>PowerPoint Presentation</vt:lpstr>
      <vt:lpstr>The Big Idea:</vt:lpstr>
      <vt:lpstr>Why This Matters:</vt:lpstr>
      <vt:lpstr>What good looks like :</vt:lpstr>
      <vt:lpstr>In practice: University of Strathclyde</vt:lpstr>
      <vt:lpstr>What to watch for </vt:lpstr>
      <vt:lpstr>Group Discussion: </vt:lpstr>
      <vt:lpstr>Key Takeaway:</vt:lpstr>
      <vt:lpstr>PowerPoint Presentation</vt:lpstr>
      <vt:lpstr>The Big Idea:</vt:lpstr>
      <vt:lpstr>Why This Matters :</vt:lpstr>
      <vt:lpstr>What Good Looks Like  :</vt:lpstr>
      <vt:lpstr>In practice: University of Bath</vt:lpstr>
      <vt:lpstr>What to watch for:</vt:lpstr>
      <vt:lpstr>Key Takeaway:</vt:lpstr>
      <vt:lpstr>PowerPoint Presentation</vt:lpstr>
      <vt:lpstr>The Big Idea :</vt:lpstr>
      <vt:lpstr>Why this matters  :</vt:lpstr>
      <vt:lpstr>What good looks like </vt:lpstr>
      <vt:lpstr>In practice: HEAT (Higher Education Access Tracker) </vt:lpstr>
      <vt:lpstr>What to watch for </vt:lpstr>
      <vt:lpstr>Group Discussion: </vt:lpstr>
      <vt:lpstr>Key Takeaway:</vt:lpstr>
      <vt:lpstr>PowerPoint Presentation</vt:lpstr>
      <vt:lpstr>The Big Idea:</vt:lpstr>
      <vt:lpstr>Why This Matters :</vt:lpstr>
      <vt:lpstr>What Good Looks Like  :</vt:lpstr>
      <vt:lpstr>In practice: What universities are doing</vt:lpstr>
      <vt:lpstr>What to watch for </vt:lpstr>
      <vt:lpstr>Group Discussion: </vt:lpstr>
      <vt:lpstr>Key Takeaway:</vt:lpstr>
      <vt:lpstr>PowerPoint Presentation</vt:lpstr>
      <vt:lpstr>The Big Idea: </vt:lpstr>
      <vt:lpstr>Why This Matters : </vt:lpstr>
      <vt:lpstr>What good looks like: </vt:lpstr>
      <vt:lpstr>In practice: UWE Bristol</vt:lpstr>
      <vt:lpstr>What to watch for  : </vt:lpstr>
      <vt:lpstr>Group Discussion: </vt:lpstr>
      <vt:lpstr>Key Takeaway:</vt:lpstr>
      <vt:lpstr>PowerPoint Presentation</vt:lpstr>
      <vt:lpstr>The Big Idea: </vt:lpstr>
      <vt:lpstr>Why This Matters: </vt:lpstr>
      <vt:lpstr>What Good Looks Like: </vt:lpstr>
      <vt:lpstr>In Practice: University of Bristol</vt:lpstr>
      <vt:lpstr>Community Beyond the Campus</vt:lpstr>
      <vt:lpstr>What To Watch For: </vt:lpstr>
      <vt:lpstr>Group Discussion: </vt:lpstr>
      <vt:lpstr>Key Takeaway: </vt:lpstr>
      <vt:lpstr>PowerPoint Presentation</vt:lpstr>
      <vt:lpstr>The Big Idea: </vt:lpstr>
      <vt:lpstr>Why This Matters: </vt:lpstr>
      <vt:lpstr>What Good Looks Like: </vt:lpstr>
      <vt:lpstr>In Practice: </vt:lpstr>
      <vt:lpstr>What To Watch For: </vt:lpstr>
      <vt:lpstr>Group Discussion: </vt:lpstr>
      <vt:lpstr>Key Takeaway: </vt:lpstr>
      <vt:lpstr>PowerPoint Presentation</vt:lpstr>
      <vt:lpstr>The Big Idea: </vt:lpstr>
      <vt:lpstr>Why This Matters: </vt:lpstr>
      <vt:lpstr>What Good Looks Like: </vt:lpstr>
      <vt:lpstr>In practice: What this looks like </vt:lpstr>
      <vt:lpstr>What to watch for </vt:lpstr>
      <vt:lpstr>Group Discussion: </vt:lpstr>
      <vt:lpstr>Key Takeaway: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our presentation</dc:title>
  <dc:creator>Craig Oldham</dc:creator>
  <cp:lastModifiedBy>Benn Rapson</cp:lastModifiedBy>
  <cp:revision>1403</cp:revision>
  <dcterms:created xsi:type="dcterms:W3CDTF">2020-11-05T17:08:40Z</dcterms:created>
  <dcterms:modified xsi:type="dcterms:W3CDTF">2026-09-30T10:11:07Z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54146a1-e115-4281-a3c6-52e16550f7b2_Enabled">
    <vt:lpwstr>true</vt:lpwstr>
  </property>
  <property fmtid="{D5CDD505-2E9C-101B-9397-08002B2CF9AE}" pid="3" name="MSIP_Label_554146a1-e115-4281-a3c6-52e16550f7b2_SetDate">
    <vt:lpwstr>2021-05-24T15:03:45Z</vt:lpwstr>
  </property>
  <property fmtid="{D5CDD505-2E9C-101B-9397-08002B2CF9AE}" pid="4" name="MSIP_Label_554146a1-e115-4281-a3c6-52e16550f7b2_Method">
    <vt:lpwstr>Privileged</vt:lpwstr>
  </property>
  <property fmtid="{D5CDD505-2E9C-101B-9397-08002B2CF9AE}" pid="5" name="MSIP_Label_554146a1-e115-4281-a3c6-52e16550f7b2_Name">
    <vt:lpwstr>554146a1-e115-4281-a3c6-52e16550f7b2</vt:lpwstr>
  </property>
  <property fmtid="{D5CDD505-2E9C-101B-9397-08002B2CF9AE}" pid="6" name="MSIP_Label_554146a1-e115-4281-a3c6-52e16550f7b2_SiteId">
    <vt:lpwstr>4eefdee3-6662-4480-b2ba-a102df9c5160</vt:lpwstr>
  </property>
  <property fmtid="{D5CDD505-2E9C-101B-9397-08002B2CF9AE}" pid="7" name="MSIP_Label_554146a1-e115-4281-a3c6-52e16550f7b2_ActionId">
    <vt:lpwstr>5770536a-c136-485f-8e90-70bf94fe86c7</vt:lpwstr>
  </property>
  <property fmtid="{D5CDD505-2E9C-101B-9397-08002B2CF9AE}" pid="8" name="MSIP_Label_554146a1-e115-4281-a3c6-52e16550f7b2_ContentBits">
    <vt:lpwstr>0</vt:lpwstr>
  </property>
  <property fmtid="{D5CDD505-2E9C-101B-9397-08002B2CF9AE}" pid="9" name="ContentTypeId">
    <vt:lpwstr>0x01010035DC80D422D69B4CB98026BE4B9A3A54</vt:lpwstr>
  </property>
  <property fmtid="{D5CDD505-2E9C-101B-9397-08002B2CF9AE}" pid="10" name="MediaServiceImageTags">
    <vt:lpwstr/>
  </property>
</Properties>
</file>