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9"/>
  </p:notesMasterIdLst>
  <p:sldIdLst>
    <p:sldId id="258" r:id="rId5"/>
    <p:sldId id="265" r:id="rId6"/>
    <p:sldId id="286" r:id="rId7"/>
    <p:sldId id="289" r:id="rId8"/>
    <p:sldId id="290" r:id="rId9"/>
    <p:sldId id="294" r:id="rId10"/>
    <p:sldId id="292" r:id="rId11"/>
    <p:sldId id="293" r:id="rId12"/>
    <p:sldId id="291" r:id="rId13"/>
    <p:sldId id="295" r:id="rId14"/>
    <p:sldId id="272" r:id="rId15"/>
    <p:sldId id="298" r:id="rId16"/>
    <p:sldId id="299" r:id="rId17"/>
    <p:sldId id="29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FB25523-7AC5-EB27-F911-B11F3C7267B3}" name="Fiona Ellison" initials="FE" userId="S::Fiona.Ellison@unitestudents.com::f494d040-1d93-4ef8-90d3-ff983f129d1e" providerId="AD"/>
  <p188:author id="{76D96F8C-CADA-2793-E143-38710082436D}" name="Kate Brown" initials="KB" userId="S::Kate.Brown@unitestudents.com::65ca005b-a31f-4c4f-8739-8b08caa83526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B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5E0D46C-EDD3-2910-6CC3-DD60A6C905E7}" v="10" dt="2025-11-13T16:54:11.058"/>
    <p1510:client id="{9F175663-DB83-D238-8D49-4F699CA53301}" v="2" dt="2025-11-14T11:06:17.1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3447" autoAdjust="0"/>
  </p:normalViewPr>
  <p:slideViewPr>
    <p:cSldViewPr snapToGrid="0">
      <p:cViewPr varScale="1">
        <p:scale>
          <a:sx n="72" d="100"/>
          <a:sy n="72" d="100"/>
        </p:scale>
        <p:origin x="45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microsoft.com/office/2018/10/relationships/authors" Target="author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43E9EC-65BA-4D48-9443-F6BF29C235FD}" type="datetimeFigureOut">
              <a:rPr lang="en-GB" smtClean="0"/>
              <a:t>14/11/2025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6BD8A7-3686-4243-9320-4035EFEC40C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265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BD8A7-3686-4243-9320-4035EFEC40C0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18011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BD8A7-3686-4243-9320-4035EFEC40C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512988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30CBC1-CD80-3584-71E7-9C88F2D4D6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8CE1B6-43AF-E73F-A2DB-FAF11153D9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988390A3-4C16-1ED0-82B0-96A51E2B76C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CDFCD7-72BE-8F8F-33B5-27EEEA723E0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BD8A7-3686-4243-9320-4035EFEC40C0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4543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291FDD-0E27-A379-B11C-CD8299C813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5FAA41B-3A52-A3DE-7313-00F1A443F21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EFDFEA-C47C-F8F1-866C-092BD88E61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68C7BF7-E1EB-040F-9161-C6EF12399BF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BD8A7-3686-4243-9320-4035EFEC40C0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234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4AA28C-6CBE-D3DE-482B-15CCC6B8A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DFB3412-7814-363F-1064-FD50D743CB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34190A-2718-52A5-94B8-73A26FFD658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C18DAB-C068-8BEB-FEAD-2A4E05B0F32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BD8A7-3686-4243-9320-4035EFEC40C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52863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29DA66-62FE-7900-6557-8B778AC194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104AC65-F1DF-EC8D-EF2A-60648C21A1F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FEB3C4E-DD65-5119-4C7F-13239F28E2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00A311-4536-DC60-B692-884D0E970A0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BD8A7-3686-4243-9320-4035EFEC40C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858227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7DF537-F350-8C89-4CB4-1911361495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BA88E9-E70C-3B18-2FDB-A4C61E4C2A7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F14C6D0-3524-0441-0CB3-B89EFB95B57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51B30A-82AA-3648-65D9-23E53BDF6CE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BD8A7-3686-4243-9320-4035EFEC40C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1265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61F9FF-D8B0-6848-F1C1-A83D5D5C567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EADD7DE-E1B7-A465-9B71-D20F3606D3C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87926F41-0A98-7918-7632-CC5349D1D8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FEBAD9A-332B-3E86-696A-AA41BAFFCDA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C6BD8A7-3686-4243-9320-4035EFEC40C0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7193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rgbClr val="09BC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0F960-58E7-9B46-9020-6BADEAD0F5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694" y="3429000"/>
            <a:ext cx="10515600" cy="1325563"/>
          </a:xfrm>
        </p:spPr>
        <p:txBody>
          <a:bodyPr/>
          <a:lstStyle>
            <a:lvl1pPr>
              <a:defRPr sz="8000" b="0" i="0">
                <a:solidFill>
                  <a:schemeClr val="bg1"/>
                </a:solidFill>
                <a:latin typeface="DM Sans Medium" pitchFamily="2" charset="77"/>
              </a:defRPr>
            </a:lvl1pPr>
          </a:lstStyle>
          <a:p>
            <a:r>
              <a:rPr lang="en-GB" dirty="0"/>
              <a:t>Thank you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C322F5-50C9-4D41-B65C-0CEF54FEBD91}"/>
              </a:ext>
            </a:extLst>
          </p:cNvPr>
          <p:cNvSpPr txBox="1"/>
          <p:nvPr userDrawn="1"/>
        </p:nvSpPr>
        <p:spPr>
          <a:xfrm>
            <a:off x="645694" y="5630779"/>
            <a:ext cx="2001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The Unite Foundation</a:t>
            </a:r>
          </a:p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South Quay House</a:t>
            </a:r>
          </a:p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Bristol</a:t>
            </a:r>
          </a:p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BS1 6FL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C61DD7-21CC-5047-B121-B320E5FCBAE7}"/>
              </a:ext>
            </a:extLst>
          </p:cNvPr>
          <p:cNvSpPr txBox="1"/>
          <p:nvPr userDrawn="1"/>
        </p:nvSpPr>
        <p:spPr>
          <a:xfrm>
            <a:off x="2915652" y="5630779"/>
            <a:ext cx="23782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info@unitefoundation.org.uk</a:t>
            </a:r>
          </a:p>
          <a:p>
            <a:endParaRPr lang="en-US" sz="1200" b="0" i="0" dirty="0">
              <a:solidFill>
                <a:schemeClr val="bg1"/>
              </a:solidFill>
              <a:latin typeface="DM Sans Medium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54FC12-7997-264B-ACA3-33AAA24B5DC5}"/>
              </a:ext>
            </a:extLst>
          </p:cNvPr>
          <p:cNvSpPr txBox="1"/>
          <p:nvPr userDrawn="1"/>
        </p:nvSpPr>
        <p:spPr>
          <a:xfrm>
            <a:off x="9646356" y="5630779"/>
            <a:ext cx="23782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GB" sz="1200" dirty="0">
                <a:solidFill>
                  <a:schemeClr val="bg1"/>
                </a:solidFill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Unite Foundation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 CIO registered in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England + Wales 1198601</a:t>
            </a:r>
          </a:p>
          <a:p>
            <a:pPr algn="l"/>
            <a:r>
              <a:rPr lang="en-GB" sz="1200" dirty="0">
                <a:solidFill>
                  <a:schemeClr val="bg1"/>
                </a:solidFill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Scotland SCO198</a:t>
            </a:r>
          </a:p>
        </p:txBody>
      </p:sp>
    </p:spTree>
    <p:extLst>
      <p:ext uri="{BB962C8B-B14F-4D97-AF65-F5344CB8AC3E}">
        <p14:creationId xmlns:p14="http://schemas.microsoft.com/office/powerpoint/2010/main" val="18256729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C40534B-184E-C842-B66F-4D0E1B3B8DE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09A5F58-4CF2-1A40-9C2E-B2EE893F73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9DAA2C-A845-5144-B13C-D8C0627B1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DA96-999F-BC45-BEFE-0E86C6BDCC4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58B5C4-D3E0-E048-8F1A-E8473CB4C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26ECD1-AF2B-DE47-981D-1CD5D558B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5DDD-2508-C749-85C0-ED07700E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139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297BA4-22F5-0142-97E5-F2B7EA977E5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86063" y="1214438"/>
            <a:ext cx="9144000" cy="2387600"/>
          </a:xfrm>
        </p:spPr>
        <p:txBody>
          <a:bodyPr anchor="b"/>
          <a:lstStyle>
            <a:lvl1pPr algn="l">
              <a:defRPr sz="8000" b="0" i="0">
                <a:solidFill>
                  <a:schemeClr val="bg1"/>
                </a:solidFill>
                <a:latin typeface="DM Sans Medium" pitchFamily="2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CFF58C0-7D47-6A46-B37E-830BA2457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13874" y="3980364"/>
            <a:ext cx="9144000" cy="1655762"/>
          </a:xfrm>
        </p:spPr>
        <p:txBody>
          <a:bodyPr/>
          <a:lstStyle>
            <a:lvl1pPr marL="0" indent="0" algn="l">
              <a:buNone/>
              <a:defRPr sz="4000" b="0" i="0">
                <a:solidFill>
                  <a:schemeClr val="bg1"/>
                </a:solidFill>
                <a:latin typeface="DM Sans Medium" pitchFamily="2" charset="77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dirty="0"/>
              <a:t>Click to edit Master </a:t>
            </a:r>
          </a:p>
          <a:p>
            <a:r>
              <a:rPr lang="en-GB" dirty="0"/>
              <a:t>subtitle style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4BA20-82C4-9B43-823D-BD59E248A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5897311"/>
            <a:ext cx="3372853" cy="918077"/>
          </a:xfrm>
        </p:spPr>
        <p:txBody>
          <a:bodyPr/>
          <a:lstStyle>
            <a:lvl1pPr>
              <a:defRPr sz="1600" b="0" i="0">
                <a:solidFill>
                  <a:schemeClr val="bg1"/>
                </a:solidFill>
                <a:latin typeface="DM Sans Medium" pitchFamily="2" charset="77"/>
              </a:defRPr>
            </a:lvl1pPr>
            <a:lvl2pPr algn="l">
              <a:defRPr sz="1600" b="0" i="0">
                <a:solidFill>
                  <a:schemeClr val="bg1"/>
                </a:solidFill>
                <a:latin typeface="DM Sans Medium" pitchFamily="2" charset="77"/>
              </a:defRPr>
            </a:lvl2pPr>
          </a:lstStyle>
          <a:p>
            <a:pPr lvl="1"/>
            <a:r>
              <a:rPr lang="en-US" dirty="0"/>
              <a:t>00/00/00</a:t>
            </a:r>
          </a:p>
          <a:p>
            <a:pPr lvl="1"/>
            <a:r>
              <a:rPr lang="en-US" dirty="0"/>
              <a:t>Presentation To</a:t>
            </a:r>
          </a:p>
          <a:p>
            <a:pPr lvl="1"/>
            <a:r>
              <a:rPr lang="en-US" dirty="0"/>
              <a:t>Presentation By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3820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5D77AF-7AD3-DF4E-8AD6-07A7B0E5F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8200" y="1519367"/>
            <a:ext cx="10515600" cy="1325563"/>
          </a:xfrm>
        </p:spPr>
        <p:txBody>
          <a:bodyPr/>
          <a:lstStyle>
            <a:lvl1pPr>
              <a:defRPr sz="8000" b="0" i="0">
                <a:solidFill>
                  <a:srgbClr val="09BCC0"/>
                </a:solidFill>
                <a:latin typeface="DM Sans Medium" pitchFamily="2" charset="77"/>
              </a:defRPr>
            </a:lvl1pPr>
          </a:lstStyle>
          <a:p>
            <a:r>
              <a:rPr lang="en-GB" dirty="0"/>
              <a:t>Click to edit title</a:t>
            </a:r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98AE1FFA-E4A6-E542-9401-0133DBEEF985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38200" y="4013071"/>
            <a:ext cx="10515600" cy="1498600"/>
          </a:xfrm>
        </p:spPr>
        <p:txBody>
          <a:bodyPr/>
          <a:lstStyle>
            <a:lvl1pPr>
              <a:buNone/>
              <a:defRPr sz="4400" b="0" i="0">
                <a:solidFill>
                  <a:srgbClr val="09BCC0"/>
                </a:solidFill>
                <a:latin typeface="DM Sans Medium" pitchFamily="2" charset="77"/>
              </a:defRPr>
            </a:lvl1pPr>
          </a:lstStyle>
          <a:p>
            <a:pPr lvl="0"/>
            <a:r>
              <a:rPr lang="en-US" dirty="0"/>
              <a:t>Click to edit</a:t>
            </a:r>
          </a:p>
          <a:p>
            <a:pPr lvl="0"/>
            <a:r>
              <a:rPr lang="en-US" dirty="0"/>
              <a:t>subtitle</a:t>
            </a: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3539B1E6-B958-2342-8EB9-E0A5668964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6314687"/>
            <a:ext cx="3043237" cy="365125"/>
          </a:xfrm>
        </p:spPr>
        <p:txBody>
          <a:bodyPr/>
          <a:lstStyle>
            <a:lvl1pPr>
              <a:buNone/>
              <a:defRPr sz="1400" b="0" i="0">
                <a:solidFill>
                  <a:srgbClr val="09BCC0"/>
                </a:solidFill>
                <a:latin typeface="DM Sans Medium" pitchFamily="2" charset="77"/>
              </a:defRPr>
            </a:lvl1pPr>
          </a:lstStyle>
          <a:p>
            <a:pPr lvl="0"/>
            <a:r>
              <a:rPr lang="en-US" dirty="0"/>
              <a:t>Ref here if applicable</a:t>
            </a:r>
          </a:p>
        </p:txBody>
      </p:sp>
    </p:spTree>
    <p:extLst>
      <p:ext uri="{BB962C8B-B14F-4D97-AF65-F5344CB8AC3E}">
        <p14:creationId xmlns:p14="http://schemas.microsoft.com/office/powerpoint/2010/main" val="2255187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43725A-4E04-F547-A34D-6BFCE1321F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200" b="0" i="0">
                <a:solidFill>
                  <a:srgbClr val="09BCC0"/>
                </a:solidFill>
                <a:latin typeface="DM Sans Medium" pitchFamily="2" charset="77"/>
              </a:defRPr>
            </a:lvl1pPr>
          </a:lstStyle>
          <a:p>
            <a:r>
              <a:rPr lang="en-GB" dirty="0"/>
              <a:t>Click to edit Master </a:t>
            </a:r>
            <a:br>
              <a:rPr lang="en-GB" dirty="0"/>
            </a:br>
            <a:r>
              <a:rPr lang="en-GB" dirty="0"/>
              <a:t>title style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D847AA-9B0A-DC40-A422-F67109B4F1D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38200" y="2005012"/>
            <a:ext cx="5741988" cy="4110975"/>
          </a:xfrm>
        </p:spPr>
        <p:txBody>
          <a:bodyPr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 b="0" i="0">
                <a:solidFill>
                  <a:srgbClr val="09BCC0"/>
                </a:solidFill>
                <a:latin typeface="DM Sans Medium" pitchFamily="2" charset="77"/>
              </a:defRPr>
            </a:lvl1pPr>
          </a:lstStyle>
          <a:p>
            <a:pPr lvl="0"/>
            <a:r>
              <a:rPr lang="en-US" dirty="0"/>
              <a:t>Heading and copy this size use ’+’ symbol for bullets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AEEA2B98-9E38-AA44-B998-BA736B0E97A3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35025" y="6310312"/>
            <a:ext cx="5260975" cy="365125"/>
          </a:xfrm>
        </p:spPr>
        <p:txBody>
          <a:bodyPr/>
          <a:lstStyle>
            <a:lvl1pPr>
              <a:buNone/>
              <a:defRPr sz="1400" b="0" i="0">
                <a:solidFill>
                  <a:srgbClr val="09BCC0"/>
                </a:solidFill>
                <a:latin typeface="DM Sans Medium" pitchFamily="2" charset="77"/>
              </a:defRPr>
            </a:lvl1pPr>
          </a:lstStyle>
          <a:p>
            <a:pPr lvl="0"/>
            <a:r>
              <a:rPr lang="en-GB" dirty="0"/>
              <a:t>Ref here if applicable</a:t>
            </a:r>
          </a:p>
        </p:txBody>
      </p:sp>
    </p:spTree>
    <p:extLst>
      <p:ext uri="{BB962C8B-B14F-4D97-AF65-F5344CB8AC3E}">
        <p14:creationId xmlns:p14="http://schemas.microsoft.com/office/powerpoint/2010/main" val="38445992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50F960-58E7-9B46-9020-6BADEAD0F5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5694" y="3429000"/>
            <a:ext cx="10515600" cy="1325563"/>
          </a:xfrm>
        </p:spPr>
        <p:txBody>
          <a:bodyPr/>
          <a:lstStyle>
            <a:lvl1pPr>
              <a:defRPr sz="8000" b="0" i="0">
                <a:solidFill>
                  <a:schemeClr val="bg1"/>
                </a:solidFill>
                <a:latin typeface="DM Sans Medium" pitchFamily="2" charset="77"/>
              </a:defRPr>
            </a:lvl1pPr>
          </a:lstStyle>
          <a:p>
            <a:r>
              <a:rPr lang="en-GB" dirty="0"/>
              <a:t>Thank you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CC322F5-50C9-4D41-B65C-0CEF54FEBD91}"/>
              </a:ext>
            </a:extLst>
          </p:cNvPr>
          <p:cNvSpPr txBox="1"/>
          <p:nvPr userDrawn="1"/>
        </p:nvSpPr>
        <p:spPr>
          <a:xfrm>
            <a:off x="645694" y="5630779"/>
            <a:ext cx="200125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The Unite Foundation</a:t>
            </a:r>
          </a:p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South Quay House</a:t>
            </a:r>
          </a:p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Bristol</a:t>
            </a:r>
          </a:p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BS1 6FL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8C61DD7-21CC-5047-B121-B320E5FCBAE7}"/>
              </a:ext>
            </a:extLst>
          </p:cNvPr>
          <p:cNvSpPr txBox="1"/>
          <p:nvPr userDrawn="1"/>
        </p:nvSpPr>
        <p:spPr>
          <a:xfrm>
            <a:off x="2915652" y="5630779"/>
            <a:ext cx="237824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sz="1200" b="0" i="0" u="none" strike="noStrike" kern="1200" dirty="0">
                <a:solidFill>
                  <a:schemeClr val="bg1"/>
                </a:solidFill>
                <a:effectLst/>
                <a:latin typeface="DM Sans Medium" pitchFamily="2" charset="77"/>
                <a:ea typeface="+mn-ea"/>
                <a:cs typeface="+mn-cs"/>
              </a:rPr>
              <a:t>0117 302 7073</a:t>
            </a:r>
            <a:endParaRPr lang="en-US" sz="1200" b="0" i="0" dirty="0">
              <a:solidFill>
                <a:schemeClr val="bg1"/>
              </a:solidFill>
              <a:latin typeface="DM Sans Medium" pitchFamily="2" charset="77"/>
            </a:endParaRPr>
          </a:p>
          <a:p>
            <a:endParaRPr lang="en-US" sz="1200" b="0" i="0" dirty="0">
              <a:solidFill>
                <a:schemeClr val="bg1"/>
              </a:solidFill>
              <a:latin typeface="DM Sans Medium" pitchFamily="2" charset="77"/>
            </a:endParaRPr>
          </a:p>
          <a:p>
            <a:r>
              <a:rPr lang="en-US" sz="1200" b="0" i="0" dirty="0">
                <a:solidFill>
                  <a:schemeClr val="bg1"/>
                </a:solidFill>
                <a:latin typeface="DM Sans Medium" pitchFamily="2" charset="77"/>
              </a:rPr>
              <a:t>info@unitefoundation.org.uk</a:t>
            </a:r>
          </a:p>
          <a:p>
            <a:r>
              <a:rPr lang="en-GB" sz="1200" b="0" i="0" u="none" strike="noStrike" kern="1200" dirty="0">
                <a:solidFill>
                  <a:schemeClr val="bg1"/>
                </a:solidFill>
                <a:effectLst/>
                <a:latin typeface="DM Sans Medium" pitchFamily="2" charset="77"/>
                <a:ea typeface="+mn-ea"/>
                <a:cs typeface="+mn-cs"/>
              </a:rPr>
              <a:t>www.thisisusatuni.org </a:t>
            </a:r>
          </a:p>
          <a:p>
            <a:endParaRPr lang="en-US" sz="1200" b="0" i="0" dirty="0">
              <a:solidFill>
                <a:schemeClr val="bg1"/>
              </a:solidFill>
              <a:latin typeface="DM Sans Medium" pitchFamily="2" charset="77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F54FC12-7997-264B-ACA3-33AAA24B5DC5}"/>
              </a:ext>
            </a:extLst>
          </p:cNvPr>
          <p:cNvSpPr txBox="1"/>
          <p:nvPr userDrawn="1"/>
        </p:nvSpPr>
        <p:spPr>
          <a:xfrm>
            <a:off x="8686800" y="5584612"/>
            <a:ext cx="320842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sz="1200" dirty="0">
                <a:solidFill>
                  <a:schemeClr val="bg1"/>
                </a:solidFill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Unite Foundation</a:t>
            </a:r>
          </a:p>
          <a:p>
            <a:pPr algn="r"/>
            <a:r>
              <a:rPr lang="en-GB" sz="1200" dirty="0">
                <a:solidFill>
                  <a:schemeClr val="bg1"/>
                </a:solidFill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is a CIO registered in</a:t>
            </a:r>
          </a:p>
          <a:p>
            <a:pPr algn="r"/>
            <a:r>
              <a:rPr lang="en-GB" sz="1200" dirty="0">
                <a:solidFill>
                  <a:schemeClr val="bg1"/>
                </a:solidFill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England and Wales 1198601</a:t>
            </a:r>
          </a:p>
          <a:p>
            <a:pPr algn="r"/>
            <a:r>
              <a:rPr lang="en-GB" sz="1200" dirty="0">
                <a:solidFill>
                  <a:schemeClr val="bg1"/>
                </a:solidFill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Scotland SC05198</a:t>
            </a:r>
            <a:r>
              <a:rPr lang="en-GB" sz="1800" dirty="0">
                <a:solidFill>
                  <a:srgbClr val="09BCC0"/>
                </a:solidFill>
                <a:effectLst/>
                <a:latin typeface="DM Sans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en-GB" sz="1800" dirty="0">
              <a:effectLst/>
              <a:latin typeface="DM Sans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1338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B8C6A0-F8CC-B042-805D-497D70B2D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DA96-999F-BC45-BEFE-0E86C6BDCC4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2C7431-4513-824F-9EA6-8A610D670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216966-D054-6A4B-BF37-4F8A9769C4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5DDD-2508-C749-85C0-ED07700E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80321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34489-24A8-254A-99C7-BF78EFA3E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BA215C-9E16-EE4F-B58E-DAA00ADC79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4ABC8D-30AA-5842-A167-342DB0059B5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DED469-9D52-604D-BDBF-75E38CE76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DA96-999F-BC45-BEFE-0E86C6BDCC4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FF6919-642C-D742-A0C6-D0ED51C71F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A2B194-F798-D548-9711-1B04D1389C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5DDD-2508-C749-85C0-ED07700E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102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84C6D1-35F1-7843-8E4D-16958DCA5E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398E620-CAEA-204F-84B7-6CD5D23D12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0C1292-01AC-1241-8A53-FEF85D320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2BD5B2B-9E3D-8441-AA1E-05180C9795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DA96-999F-BC45-BEFE-0E86C6BDCC4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8D2D8C-4D73-7148-9DCE-5492B94E4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27FC80-8827-A241-9845-BA94813A80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5DDD-2508-C749-85C0-ED07700E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2090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ADEC26-133E-F740-A14A-0303DFB1F0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6DDBC-1D4D-934A-BC2C-250F537229E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830435-4AEF-2345-B7DA-6288D87D7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4DA96-999F-BC45-BEFE-0E86C6BDCC4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AC4E8B-4657-B846-A8AA-0C424E2C5A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BD621-CB88-7440-98A5-743001617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CD5DDD-2508-C749-85C0-ED07700E46A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760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E9DBF35-D58F-6143-941D-6AE530D37B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2A351B-F74E-444B-828E-96FC34F711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38638B-58C0-CA46-869C-10BF4928CC9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4DA96-999F-BC45-BEFE-0E86C6BDCC42}" type="datetimeFigureOut">
              <a:rPr lang="en-US" smtClean="0"/>
              <a:t>11/14/2025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4F4240-A454-7044-B9C0-65F00CBFC1F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31653-10E1-D442-94DF-EA28757F8FA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CD5DDD-2508-C749-85C0-ED07700E46A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814A6FF-E330-B4AF-5A27-9FBDD847D4F6}"/>
              </a:ext>
            </a:extLst>
          </p:cNvPr>
          <p:cNvSpPr txBox="1"/>
          <p:nvPr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941187" y="63500"/>
            <a:ext cx="3381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GB" sz="100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12756273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s://thisisusatuni.org/wp-content/uploads/2022/06/Unite-Foundation-JiscAnalysis-Report-_Final.pdf" TargetMode="Externa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nitefoundation.org.uk/blueprint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allofus.uk/" TargetMode="Externa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thisisusatuni.org/wp-content/uploads/2021/02/PositiveImpactReport2020_UniteFoundation_SheffieldHallamUniversity.pdf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ucas.com/data-and-analysis/undergraduate-statistics-and-reports/ucas-reports/next-steps-what-experience-students-care-background-education-report" TargetMode="External"/><Relationship Id="rId4" Type="http://schemas.openxmlformats.org/officeDocument/2006/relationships/hyperlink" Target="https://www.hepi.ac.uk/2025/09/19/unseen-and-under-pressure-the-academic-experience-of-estranged-and-care-experienced-students/#:~:text=University%20is%20often%20described%20as,more%20hours%20in%20paid%20employment: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hepi.ac.uk/wp-content/uploads/2025/08/A-Minimum-Income-Standard-for-Students-2025.pdf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orda.shef.ac.uk/articles/report/Pathways_to_University_from_Care_Recommendations_for_Universities/9578930?file=17544548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ationwidefoundation.org.uk/wp-content/uploads/2025/06/the-value-of-housing-1.pdf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hub.studentminds.org.uk/wp-content/uploads/2023/07/UMHC-Framework-Updated_2024.pdf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epository.lincoln.ac.uk/articles/book/Engaging_students_without_family_support_with_university_support_services_a_review_of_the_literature/24875709?file=43769556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s://www.smf.co.uk/wp-content/uploads/2024/11/Care-and-Learning-in-Higher-Education-Nov-2024.pd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9051027-D30B-BC47-9047-B5BFEE461064}"/>
              </a:ext>
            </a:extLst>
          </p:cNvPr>
          <p:cNvSpPr/>
          <p:nvPr/>
        </p:nvSpPr>
        <p:spPr>
          <a:xfrm>
            <a:off x="0" y="-10633"/>
            <a:ext cx="12192000" cy="6858000"/>
          </a:xfrm>
          <a:prstGeom prst="rect">
            <a:avLst/>
          </a:prstGeom>
          <a:solidFill>
            <a:srgbClr val="09BC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724519A-0948-E24C-A675-5E41E0D159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72964" y="1122363"/>
            <a:ext cx="9682971" cy="2387600"/>
          </a:xfrm>
        </p:spPr>
        <p:txBody>
          <a:bodyPr anchor="t">
            <a:normAutofit fontScale="90000"/>
          </a:bodyPr>
          <a:lstStyle/>
          <a:p>
            <a:pPr algn="l">
              <a:lnSpc>
                <a:spcPts val="8500"/>
              </a:lnSpc>
            </a:pPr>
            <a:r>
              <a:rPr lang="en-GB" spc="-150" dirty="0"/>
              <a:t>Unite Foundation: </a:t>
            </a:r>
            <a:br>
              <a:rPr lang="en-GB" spc="-150" dirty="0"/>
            </a:br>
            <a:r>
              <a:rPr lang="en-GB" spc="-150" dirty="0"/>
              <a:t>A </a:t>
            </a:r>
            <a:r>
              <a:rPr lang="en-GB" sz="8000" spc="-150" dirty="0">
                <a:solidFill>
                  <a:schemeClr val="bg1"/>
                </a:solidFill>
                <a:latin typeface="DM Sans Medium" pitchFamily="2" charset="77"/>
              </a:rPr>
              <a:t>#HomeAtUniversity</a:t>
            </a:r>
            <a:endParaRPr lang="en-US" sz="8000" spc="-150" dirty="0">
              <a:solidFill>
                <a:schemeClr val="bg1"/>
              </a:solidFill>
              <a:latin typeface="DM Sans Medium" pitchFamily="2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B0191EE-A9CA-4E41-8AED-93172E695C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72965" y="4079875"/>
            <a:ext cx="7168056" cy="1655762"/>
          </a:xfrm>
        </p:spPr>
        <p:txBody>
          <a:bodyPr anchor="t">
            <a:noAutofit/>
          </a:bodyPr>
          <a:lstStyle/>
          <a:p>
            <a:pPr algn="l">
              <a:lnSpc>
                <a:spcPts val="4500"/>
              </a:lnSpc>
            </a:pPr>
            <a:r>
              <a:rPr lang="en-GB" sz="4000" dirty="0">
                <a:solidFill>
                  <a:schemeClr val="bg1"/>
                </a:solidFill>
                <a:latin typeface="DM Sans Medium" pitchFamily="2" charset="77"/>
              </a:rPr>
              <a:t>For estranged and care experienced students </a:t>
            </a:r>
            <a:br>
              <a:rPr lang="en-GB" sz="4000" dirty="0">
                <a:solidFill>
                  <a:schemeClr val="bg1"/>
                </a:solidFill>
                <a:latin typeface="DM Sans Medium" pitchFamily="2" charset="77"/>
              </a:rPr>
            </a:br>
            <a:endParaRPr lang="en-GB" sz="4000" dirty="0">
              <a:solidFill>
                <a:schemeClr val="bg1"/>
              </a:solidFill>
              <a:latin typeface="DM Sans Medium" pitchFamily="2" charset="77"/>
            </a:endParaRPr>
          </a:p>
        </p:txBody>
      </p:sp>
      <p:pic>
        <p:nvPicPr>
          <p:cNvPr id="9" name="Picture 8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169A2995-BC17-5242-A59A-49B81C37C91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38874" y="435509"/>
            <a:ext cx="2447956" cy="1373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47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6B4CD0-0AC7-433E-92A2-3FF7C9EE8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Impact of housing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BB384B-445F-4D19-1A92-633903B67B4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31E8012-39C3-FCDC-A850-79E3805971D0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4344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652774-C460-6B42-A24C-42CEEB3136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Unite Foundation scholarship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95DC9F-7CD2-BF47-9974-DB5B1DBEDE2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584251"/>
            <a:ext cx="10515599" cy="4382881"/>
          </a:xfrm>
          <a:ln>
            <a:noFill/>
          </a:ln>
        </p:spPr>
        <p:txBody>
          <a:bodyPr>
            <a:noAutofit/>
          </a:bodyPr>
          <a:lstStyle/>
          <a:p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In 2022, Unite Foundation commissioned independent research by JISC to understand the impact of a rent-free #HomeAtUniversity. </a:t>
            </a:r>
          </a:p>
          <a:p>
            <a:endParaRPr lang="en-GB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System Font Regular"/>
              <a:buChar char="+"/>
            </a:pPr>
            <a:r>
              <a:rPr lang="en-GB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Unite Foundation students stay on course </a:t>
            </a:r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 Students on the Unite Foundation scholarship progressed from 1st to 2nd year of study at the same rate as non-care leaver students</a:t>
            </a:r>
          </a:p>
          <a:p>
            <a:pPr marL="285750" indent="-285750">
              <a:buFont typeface="System Font Regular"/>
              <a:buChar char="+"/>
            </a:pPr>
            <a:endParaRPr lang="en-GB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System Font Regular"/>
              <a:buChar char="+"/>
            </a:pPr>
            <a:r>
              <a:rPr lang="en-GB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Unite Foundation students get their degrees </a:t>
            </a:r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 Students on the Unite Foundation scholarship completed their degree closer to the rate of non-care leavers</a:t>
            </a:r>
          </a:p>
          <a:p>
            <a:pPr marL="285750" indent="-285750">
              <a:buFont typeface="System Font Regular"/>
              <a:buChar char="+"/>
            </a:pPr>
            <a:endParaRPr lang="en-GB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>
              <a:buFont typeface="System Font Regular"/>
              <a:buChar char="+"/>
            </a:pPr>
            <a:r>
              <a:rPr lang="en-GB" b="1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Unite Foundation students get ‘good honours’ degrees </a:t>
            </a:r>
            <a:r>
              <a:rPr lang="en-GB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- Students on the Unite Foundation scholarship were within 3 percentage points of non-care leaver students in getting 1st or 2:1 class degrees</a:t>
            </a:r>
          </a:p>
          <a:p>
            <a:endParaRPr lang="en-GB" dirty="0"/>
          </a:p>
        </p:txBody>
      </p:sp>
      <p:sp>
        <p:nvSpPr>
          <p:cNvPr id="4" name="Speech Bubble: Rectangle 3">
            <a:hlinkClick r:id="rId2"/>
            <a:extLst>
              <a:ext uri="{FF2B5EF4-FFF2-40B4-BE49-F238E27FC236}">
                <a16:creationId xmlns:a16="http://schemas.microsoft.com/office/drawing/2014/main" id="{394D1545-DEF0-8CC1-A9B6-26C4A37089D7}"/>
              </a:ext>
            </a:extLst>
          </p:cNvPr>
          <p:cNvSpPr/>
          <p:nvPr/>
        </p:nvSpPr>
        <p:spPr>
          <a:xfrm>
            <a:off x="9797143" y="4963886"/>
            <a:ext cx="1959428" cy="1325563"/>
          </a:xfrm>
          <a:prstGeom prst="wedgeRectCallout">
            <a:avLst/>
          </a:prstGeom>
          <a:solidFill>
            <a:srgbClr val="09BCC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DM Sans Medium" pitchFamily="2" charset="0"/>
              </a:rPr>
              <a:t>Read the full research report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5F07BE-9B2B-003C-E4C6-7BCF3346B813}"/>
              </a:ext>
            </a:extLst>
          </p:cNvPr>
          <p:cNvSpPr txBox="1"/>
          <p:nvPr/>
        </p:nvSpPr>
        <p:spPr>
          <a:xfrm>
            <a:off x="838200" y="5273749"/>
            <a:ext cx="83166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rgbClr val="09BCC0"/>
                </a:solidFill>
                <a:effectLst/>
                <a:uLnTx/>
                <a:uFillTx/>
                <a:latin typeface="DM Sans Medium" pitchFamily="2" charset="77"/>
                <a:ea typeface="+mn-ea"/>
                <a:cs typeface="+mn-cs"/>
              </a:rPr>
              <a:t>The Unite Foundation scholarship is the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9BCC0"/>
                </a:solidFill>
                <a:effectLst/>
                <a:uLnTx/>
                <a:uFillTx/>
                <a:latin typeface="DM Sans Medium" pitchFamily="2" charset="77"/>
                <a:ea typeface="+mn-ea"/>
                <a:cs typeface="+mn-cs"/>
              </a:rPr>
              <a:t> only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9BCC0"/>
                </a:solidFill>
                <a:effectLst/>
                <a:uLnTx/>
                <a:uFillTx/>
                <a:latin typeface="DM Sans Medium" pitchFamily="2" charset="77"/>
                <a:ea typeface="+mn-ea"/>
                <a:cs typeface="+mn-cs"/>
              </a:rPr>
              <a:t> intervention evidenced at </a:t>
            </a:r>
            <a:r>
              <a:rPr kumimoji="0" lang="en-GB" sz="1800" b="0" i="0" u="none" strike="noStrike" kern="1200" cap="none" spc="0" normalizeH="0" baseline="0" noProof="0" dirty="0" err="1">
                <a:ln>
                  <a:noFill/>
                </a:ln>
                <a:solidFill>
                  <a:srgbClr val="09BCC0"/>
                </a:solidFill>
                <a:effectLst/>
                <a:uLnTx/>
                <a:uFillTx/>
                <a:latin typeface="DM Sans Medium" pitchFamily="2" charset="77"/>
                <a:ea typeface="+mn-ea"/>
                <a:cs typeface="+mn-cs"/>
              </a:rPr>
              <a:t>OfS</a:t>
            </a:r>
            <a:r>
              <a:rPr kumimoji="0" lang="en-GB" sz="1800" b="0" i="0" u="none" strike="noStrike" kern="1200" cap="none" spc="0" normalizeH="0" baseline="0" noProof="0" dirty="0">
                <a:ln>
                  <a:noFill/>
                </a:ln>
                <a:solidFill>
                  <a:srgbClr val="09BCC0"/>
                </a:solidFill>
                <a:effectLst/>
                <a:uLnTx/>
                <a:uFillTx/>
                <a:latin typeface="DM Sans Medium" pitchFamily="2" charset="77"/>
                <a:ea typeface="+mn-ea"/>
                <a:cs typeface="+mn-cs"/>
              </a:rPr>
              <a:t> Tier 2 level to impact on progression and attainment at university of care experienced and estranged students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13769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052551-5D25-D120-C9BC-9725A6AEDF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98600-35A5-3AB8-7D66-5531D26B66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More information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767589-8A48-F16E-BA4C-4AD8BCC9218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0858B5-A04A-BCBD-5683-447C44D8876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395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8003A2-7111-F0F1-BDEF-B3AE4AA6B8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B731A6-F98C-EF38-FD94-2B957EAAB3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Blueprint for a #HomeAtUniversity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E75EEB-D17C-E2DA-E87F-EF3B7871BBA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545772"/>
            <a:ext cx="6607629" cy="4570216"/>
          </a:xfrm>
        </p:spPr>
        <p:txBody>
          <a:bodyPr>
            <a:normAutofit/>
          </a:bodyPr>
          <a:lstStyle/>
          <a:p>
            <a:pPr lvl="0"/>
            <a:endParaRPr lang="en-GB" dirty="0">
              <a:latin typeface="DM Sans" pitchFamily="2" charset="0"/>
            </a:endParaRPr>
          </a:p>
          <a:p>
            <a:pPr lvl="0"/>
            <a:r>
              <a:rPr lang="en-GB" dirty="0">
                <a:latin typeface="DM Sans" pitchFamily="2" charset="0"/>
              </a:rPr>
              <a:t>Visit </a:t>
            </a:r>
            <a:r>
              <a:rPr lang="en-GB" dirty="0">
                <a:latin typeface="DM Sans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www.unitefoundation.org.uk/blueprint</a:t>
            </a:r>
            <a:r>
              <a:rPr lang="en-GB" dirty="0">
                <a:latin typeface="DM Sans" pitchFamily="2" charset="0"/>
              </a:rPr>
              <a:t> to find: </a:t>
            </a:r>
          </a:p>
          <a:p>
            <a:pPr lvl="0"/>
            <a:endParaRPr lang="en-GB" dirty="0">
              <a:latin typeface="DM Sans" pitchFamily="2" charset="0"/>
            </a:endParaRPr>
          </a:p>
          <a:p>
            <a:pPr marL="285750" lvl="0" indent="-285750">
              <a:buFont typeface="Symbol" panose="05050102010706020507" pitchFamily="18" charset="2"/>
              <a:buChar char="+"/>
            </a:pPr>
            <a:r>
              <a:rPr lang="en-GB" dirty="0">
                <a:latin typeface="DM Sans" pitchFamily="2" charset="0"/>
              </a:rPr>
              <a:t>Free access for all care experienced and estranged students to </a:t>
            </a:r>
            <a:r>
              <a:rPr lang="en-GB" u="sng" dirty="0">
                <a:latin typeface="DM Sans" pitchFamily="2" charset="0"/>
                <a:hlinkClick r:id="rId4"/>
              </a:rPr>
              <a:t>All of Us</a:t>
            </a:r>
            <a:r>
              <a:rPr lang="en-GB" dirty="0">
                <a:latin typeface="DM Sans" pitchFamily="2" charset="0"/>
              </a:rPr>
              <a:t>, the community for estranged and care experienced students across the UK, supported by the Unite Foundation </a:t>
            </a:r>
          </a:p>
          <a:p>
            <a:pPr marL="285750" lvl="0" indent="-285750">
              <a:buFont typeface="Symbol" panose="05050102010706020507" pitchFamily="18" charset="2"/>
              <a:buChar char="+"/>
            </a:pPr>
            <a:r>
              <a:rPr lang="en-GB" dirty="0">
                <a:latin typeface="DM Sans" pitchFamily="2" charset="0"/>
              </a:rPr>
              <a:t>Free online knowledge-sharing for higher education staff – sign up for Blueprint sessions and for the peer network for professionals supporting a local All of Us community</a:t>
            </a:r>
          </a:p>
          <a:p>
            <a:pPr marL="285750" lvl="0" indent="-285750">
              <a:buFont typeface="Symbol" panose="05050102010706020507" pitchFamily="18" charset="2"/>
              <a:buChar char="+"/>
            </a:pPr>
            <a:r>
              <a:rPr lang="en-GB" dirty="0">
                <a:latin typeface="DM Sans" pitchFamily="2" charset="0"/>
              </a:rPr>
              <a:t>Free case studies and how-to guides for each element of the Blueprint </a:t>
            </a:r>
          </a:p>
          <a:p>
            <a:pPr marL="285750" lvl="0" indent="-285750">
              <a:buFont typeface="Symbol" panose="05050102010706020507" pitchFamily="18" charset="2"/>
              <a:buChar char="+"/>
            </a:pPr>
            <a:r>
              <a:rPr lang="en-GB" dirty="0">
                <a:latin typeface="DM Sans" pitchFamily="2" charset="0"/>
              </a:rPr>
              <a:t>Free templates to support philanthropic fundraising for accommodation scholarships and bespoke support to set up and run your own scholarship. </a:t>
            </a:r>
          </a:p>
          <a:p>
            <a:pPr>
              <a:lnSpc>
                <a:spcPct val="110000"/>
              </a:lnSpc>
            </a:pPr>
            <a:endParaRPr lang="en-GB" sz="1800" dirty="0">
              <a:effectLst/>
            </a:endParaRP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ADC8B9-B30C-931F-DBA3-15ADFF9E5362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8DEEAA80-0BEC-E59B-BC24-8835B9C0BE97}"/>
              </a:ext>
            </a:extLst>
          </p:cNvPr>
          <p:cNvSpPr txBox="1">
            <a:spLocks/>
          </p:cNvSpPr>
          <p:nvPr/>
        </p:nvSpPr>
        <p:spPr>
          <a:xfrm>
            <a:off x="8067277" y="1872342"/>
            <a:ext cx="3629247" cy="4123903"/>
          </a:xfrm>
          <a:prstGeom prst="rect">
            <a:avLst/>
          </a:prstGeom>
          <a:solidFill>
            <a:srgbClr val="09BCC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i="0" kern="1200">
                <a:solidFill>
                  <a:srgbClr val="09BCC0"/>
                </a:solidFill>
                <a:latin typeface="DM Sans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n-GB" dirty="0">
                <a:solidFill>
                  <a:schemeClr val="bg1"/>
                </a:solidFill>
                <a:latin typeface="DM Sans" pitchFamily="2" charset="0"/>
              </a:rPr>
              <a:t>The Unite Foundation Blueprint for a #HomeAtUniversity is a guide to support universities in building a safe and stable home at university for care experienced and estranged students. </a:t>
            </a:r>
          </a:p>
        </p:txBody>
      </p:sp>
    </p:spTree>
    <p:extLst>
      <p:ext uri="{BB962C8B-B14F-4D97-AF65-F5344CB8AC3E}">
        <p14:creationId xmlns:p14="http://schemas.microsoft.com/office/powerpoint/2010/main" val="25987437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F38906-EB3B-124D-8A6A-94388D59A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Thank you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75623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2D347-866E-4648-8CE6-8286859424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the Unite Foundation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5894AE-6E2F-296D-73AC-1B5D95DD625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lnSpc>
                <a:spcPct val="110000"/>
              </a:lnSpc>
            </a:pPr>
            <a:r>
              <a:rPr lang="en-GB" sz="1800" dirty="0">
                <a:effectLst/>
              </a:rPr>
              <a:t>A charity that runs a unique scholarship scheme, supporting estranged and care experienced students with the provision of a rent-free #HomeAtUniversity. </a:t>
            </a:r>
            <a:endParaRPr lang="en-GB" dirty="0">
              <a:effectLst/>
            </a:endParaRPr>
          </a:p>
          <a:p>
            <a:pPr>
              <a:lnSpc>
                <a:spcPct val="110000"/>
              </a:lnSpc>
            </a:pPr>
            <a:endParaRPr lang="en-US" dirty="0"/>
          </a:p>
          <a:p>
            <a:pPr>
              <a:lnSpc>
                <a:spcPct val="110000"/>
              </a:lnSpc>
            </a:pPr>
            <a:r>
              <a:rPr lang="en-US" dirty="0"/>
              <a:t>Our mission is </a:t>
            </a:r>
            <a:r>
              <a:rPr lang="en-GB" dirty="0"/>
              <a:t>to</a:t>
            </a:r>
            <a:r>
              <a:rPr lang="en-GB" sz="1800" dirty="0">
                <a:effectLst/>
              </a:rPr>
              <a:t> ensure estranged and care experienced students have a safe and secure home at university, enabling them to make the most of their time there and complete their degree.</a:t>
            </a:r>
          </a:p>
          <a:p>
            <a:pPr>
              <a:lnSpc>
                <a:spcPct val="110000"/>
              </a:lnSpc>
            </a:pPr>
            <a:endParaRPr lang="en-GB" dirty="0"/>
          </a:p>
          <a:p>
            <a:pPr>
              <a:lnSpc>
                <a:spcPct val="110000"/>
              </a:lnSpc>
            </a:pPr>
            <a:r>
              <a:rPr lang="en-GB" dirty="0">
                <a:effectLst/>
              </a:rPr>
              <a:t>We were set up by Unite Students in 2012 and continue to work in close partnership. </a:t>
            </a:r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E2B6ABB-CE54-77DD-4352-9C18CFD61873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1690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7A1E48E7-1561-56B6-693B-A4BCA3696F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BF225-F348-7806-B13D-3CCBD128C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/>
              <a:t>About the Unite Foundation accommodation scholarship 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4F523-8B60-130B-80E9-23BBD60B33D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690688"/>
            <a:ext cx="6274981" cy="4425299"/>
          </a:xfrm>
        </p:spPr>
        <p:txBody>
          <a:bodyPr>
            <a:normAutofit/>
          </a:bodyPr>
          <a:lstStyle/>
          <a:p>
            <a:endParaRPr lang="en-GB" sz="1800" dirty="0">
              <a:effectLst/>
              <a:latin typeface="DM Sans Medium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+"/>
            </a:pPr>
            <a:r>
              <a:rPr lang="en-GB" sz="1800" dirty="0"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883 scholarships awarded since 2012</a:t>
            </a:r>
          </a:p>
          <a:p>
            <a:pPr lvl="0">
              <a:lnSpc>
                <a:spcPct val="115000"/>
              </a:lnSpc>
            </a:pPr>
            <a:endParaRPr lang="en-GB" sz="1800" dirty="0">
              <a:effectLst/>
              <a:latin typeface="DM Sans Medium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+"/>
            </a:pPr>
            <a:r>
              <a:rPr lang="en-GB" dirty="0"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scholarship covers all rent and bills year-round for up to 3 years</a:t>
            </a:r>
          </a:p>
          <a:p>
            <a:pPr lvl="0">
              <a:lnSpc>
                <a:spcPct val="115000"/>
              </a:lnSpc>
            </a:pPr>
            <a:endParaRPr lang="en-GB" sz="1800" dirty="0">
              <a:effectLst/>
              <a:latin typeface="DM Sans Medium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+"/>
            </a:pPr>
            <a:r>
              <a:rPr lang="en-GB" sz="1800" dirty="0"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rounded, human offer: we provide a named point of contact, plus welcome packs and </a:t>
            </a:r>
            <a:r>
              <a:rPr lang="en-GB" dirty="0"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winter hampers</a:t>
            </a:r>
          </a:p>
          <a:p>
            <a:pPr lvl="0">
              <a:lnSpc>
                <a:spcPct val="115000"/>
              </a:lnSpc>
            </a:pPr>
            <a:endParaRPr lang="en-GB" sz="1800" dirty="0">
              <a:effectLst/>
              <a:latin typeface="DM Sans Medium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buFont typeface="Symbol" panose="05050102010706020507" pitchFamily="18" charset="2"/>
              <a:buChar char="+"/>
            </a:pPr>
            <a:r>
              <a:rPr lang="en-GB" dirty="0"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GB" sz="1800" dirty="0"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trong partnerships with university partners and Unite Students</a:t>
            </a:r>
            <a:r>
              <a:rPr lang="en-GB" dirty="0"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 - </a:t>
            </a:r>
            <a:r>
              <a:rPr lang="en-GB" sz="1800" dirty="0">
                <a:effectLst/>
                <a:latin typeface="DM Sans Medium" pitchFamily="2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welfare and safeguarding issues responded to effectively</a:t>
            </a:r>
          </a:p>
          <a:p>
            <a:pPr lvl="0">
              <a:lnSpc>
                <a:spcPct val="115000"/>
              </a:lnSpc>
            </a:pPr>
            <a:endParaRPr lang="en-GB" sz="1800" dirty="0">
              <a:effectLst/>
              <a:latin typeface="DM Sans Medium" pitchFamily="2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3777791-C22C-433D-B6B3-579BFB3D1998}"/>
              </a:ext>
            </a:extLst>
          </p:cNvPr>
          <p:cNvSpPr txBox="1">
            <a:spLocks/>
          </p:cNvSpPr>
          <p:nvPr/>
        </p:nvSpPr>
        <p:spPr>
          <a:xfrm>
            <a:off x="8205680" y="1811677"/>
            <a:ext cx="3629247" cy="3852024"/>
          </a:xfrm>
          <a:prstGeom prst="rect">
            <a:avLst/>
          </a:prstGeom>
          <a:solidFill>
            <a:srgbClr val="09BCC0"/>
          </a:solidFill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i="0" kern="1200">
                <a:solidFill>
                  <a:srgbClr val="09BCC0"/>
                </a:solidFill>
                <a:latin typeface="DM Sans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Scholarship eligibility criteria</a:t>
            </a:r>
          </a:p>
          <a:p>
            <a:pPr marL="285750" indent="-285750">
              <a:buFont typeface="System Font Regular"/>
              <a:buChar char="+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System Font Regular"/>
              <a:buChar char="+"/>
            </a:pPr>
            <a:r>
              <a:rPr lang="en-US" dirty="0">
                <a:solidFill>
                  <a:schemeClr val="bg1"/>
                </a:solidFill>
              </a:rPr>
              <a:t>25 or under </a:t>
            </a:r>
          </a:p>
          <a:p>
            <a:pPr marL="285750" indent="-285750">
              <a:buFont typeface="System Font Regular"/>
              <a:buChar char="+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System Font Regular"/>
              <a:buChar char="+"/>
            </a:pPr>
            <a:r>
              <a:rPr lang="en-US" dirty="0">
                <a:solidFill>
                  <a:schemeClr val="bg1"/>
                </a:solidFill>
              </a:rPr>
              <a:t>A statutory care leaver, (‘care experienced’ in Scotland), or estranged from your family</a:t>
            </a:r>
          </a:p>
          <a:p>
            <a:pPr marL="285750" indent="-285750">
              <a:buFont typeface="System Font Regular"/>
              <a:buChar char="+"/>
            </a:pPr>
            <a:endParaRPr lang="en-US" dirty="0">
              <a:solidFill>
                <a:schemeClr val="bg1"/>
              </a:solidFill>
            </a:endParaRPr>
          </a:p>
          <a:p>
            <a:pPr marL="285750" indent="-285750">
              <a:buFont typeface="System Font Regular"/>
              <a:buChar char="+"/>
            </a:pPr>
            <a:r>
              <a:rPr lang="en-US" dirty="0">
                <a:solidFill>
                  <a:schemeClr val="bg1"/>
                </a:solidFill>
              </a:rPr>
              <a:t>Starting or studying first undergraduate degree</a:t>
            </a:r>
          </a:p>
          <a:p>
            <a:pPr marL="285750" indent="-285750">
              <a:buFont typeface="System Font Regular"/>
              <a:buChar char="+"/>
            </a:pPr>
            <a:endParaRPr lang="en-US" dirty="0">
              <a:solidFill>
                <a:schemeClr val="bg1"/>
              </a:solidFill>
            </a:endParaRPr>
          </a:p>
          <a:p>
            <a:r>
              <a:rPr lang="en-US" dirty="0"/>
              <a:t>ee status</a:t>
            </a:r>
          </a:p>
        </p:txBody>
      </p:sp>
    </p:spTree>
    <p:extLst>
      <p:ext uri="{BB962C8B-B14F-4D97-AF65-F5344CB8AC3E}">
        <p14:creationId xmlns:p14="http://schemas.microsoft.com/office/powerpoint/2010/main" val="2755629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E2B857D-BB59-5D18-29FE-2F4D1E7E69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B6A639-2FBD-4830-D688-E3FAA68ED4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/>
              <a:t>About care experienced and estranged students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B21AC-FE68-BF22-F910-99351D62485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690688"/>
            <a:ext cx="6274981" cy="4425299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en-GB" dirty="0">
                <a:latin typeface="DM Sans Medium"/>
              </a:rPr>
              <a:t>+ At age 19, only 13% of statutory care leavers are in university, compared with 46% of the wider population. </a:t>
            </a:r>
          </a:p>
          <a:p>
            <a:pPr lvl="0">
              <a:lnSpc>
                <a:spcPct val="150000"/>
              </a:lnSpc>
            </a:pPr>
            <a:endParaRPr lang="en-GB" dirty="0"/>
          </a:p>
          <a:p>
            <a:pPr lvl="0">
              <a:lnSpc>
                <a:spcPct val="150000"/>
              </a:lnSpc>
            </a:pPr>
            <a:r>
              <a:rPr lang="en-GB" dirty="0">
                <a:latin typeface="DM Sans Medium"/>
              </a:rPr>
              <a:t>+ 18% drop out within the first year, compared to 10% of non care experienced students</a:t>
            </a:r>
          </a:p>
          <a:p>
            <a:pPr lvl="0">
              <a:lnSpc>
                <a:spcPct val="150000"/>
              </a:lnSpc>
            </a:pPr>
            <a:endParaRPr lang="en-GB" dirty="0"/>
          </a:p>
          <a:p>
            <a:pPr lvl="0">
              <a:lnSpc>
                <a:spcPct val="150000"/>
              </a:lnSpc>
            </a:pPr>
            <a:r>
              <a:rPr lang="en-GB" dirty="0">
                <a:latin typeface="DM Sans Medium"/>
              </a:rPr>
              <a:t>+ Care experienced students get lower degree classifications: 63.2% achieve a first or 2.1, compared to 76.6% of non care-experienced students.</a:t>
            </a:r>
            <a:endParaRPr lang="en-GB" sz="1800" dirty="0">
              <a:effectLst/>
              <a:latin typeface="DM Sans Medium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0EAAD1E-C89A-6911-712C-023F3215DCCE}"/>
              </a:ext>
            </a:extLst>
          </p:cNvPr>
          <p:cNvSpPr txBox="1">
            <a:spLocks/>
          </p:cNvSpPr>
          <p:nvPr/>
        </p:nvSpPr>
        <p:spPr>
          <a:xfrm>
            <a:off x="8252334" y="1690688"/>
            <a:ext cx="3629247" cy="4681198"/>
          </a:xfrm>
          <a:prstGeom prst="rect">
            <a:avLst/>
          </a:prstGeom>
          <a:solidFill>
            <a:srgbClr val="09BCC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i="0" kern="1200">
                <a:solidFill>
                  <a:srgbClr val="09BCC0"/>
                </a:solidFill>
                <a:latin typeface="DM Sans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chemeClr val="bg1"/>
                </a:solidFill>
              </a:rPr>
              <a:t>To note – we use the term ‘care experienced’ to encompass all young people who have had experience of care. 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+ Care leaver (England, Wales &amp; NI) </a:t>
            </a:r>
            <a:r>
              <a:rPr lang="en-GB" dirty="0">
                <a:solidFill>
                  <a:schemeClr val="bg1"/>
                </a:solidFill>
              </a:rPr>
              <a:t>a legal status that can begin at age 16 and lasts until 25 if in Higher Education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+ Care experienced (Scotland) is a</a:t>
            </a:r>
            <a:r>
              <a:rPr lang="en-GB" dirty="0">
                <a:solidFill>
                  <a:schemeClr val="bg1"/>
                </a:solidFill>
              </a:rPr>
              <a:t> student, aged 16 years or over but under 26 and having, at any time in their lives, been looked after by a Local Authority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97303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70B49A-5CD6-F763-5F5B-24D1833B0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housing?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87E77E-D3DF-3077-D0C5-44688E3D99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A94D3FA-D09F-0C43-E404-08AFC2C271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028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644E696C-84A5-8A64-9106-42775DD54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DC46AA-D4F8-DB98-D3FE-4F1D355F43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/>
              <a:t>Equity and access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918A88-CC06-E322-115C-557976DACA3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690688"/>
            <a:ext cx="6274981" cy="4425299"/>
          </a:xfrm>
        </p:spPr>
        <p:txBody>
          <a:bodyPr>
            <a:normAutofit/>
          </a:bodyPr>
          <a:lstStyle/>
          <a:p>
            <a:pPr lvl="0"/>
            <a:r>
              <a:rPr lang="en-GB" dirty="0">
                <a:latin typeface="DM Sans" pitchFamily="2" charset="0"/>
              </a:rPr>
              <a:t>Housing is a gateway issue - if students can’t secure safe and affordable accommodation, they may not be able to attend university at all. This undermines efforts to widen participation and promote social mobility.</a:t>
            </a:r>
          </a:p>
          <a:p>
            <a:pPr lvl="0"/>
            <a:endParaRPr lang="en-GB" dirty="0">
              <a:latin typeface="DM Sans" pitchFamily="2" charset="0"/>
            </a:endParaRPr>
          </a:p>
          <a:p>
            <a:r>
              <a:rPr lang="en-GB" dirty="0"/>
              <a:t>For those who do attend university, care leavers are </a:t>
            </a:r>
            <a:r>
              <a:rPr lang="en-GB" b="1" dirty="0"/>
              <a:t>38% more likely </a:t>
            </a:r>
            <a:r>
              <a:rPr lang="en-GB" dirty="0"/>
              <a:t>to drop out of university than their non-care-experienced peers (</a:t>
            </a:r>
            <a:r>
              <a:rPr lang="en-GB" dirty="0"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Sheffield Hallam and Unite Foundation, 2021</a:t>
            </a:r>
            <a:r>
              <a:rPr lang="en-GB" dirty="0"/>
              <a:t>). Even if students don’t drop out, we know they’re more likely to consider withdrawing. </a:t>
            </a:r>
            <a:r>
              <a:rPr lang="en-GB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Student Academic Experience survey </a:t>
            </a:r>
            <a:r>
              <a:rPr lang="en-GB" dirty="0"/>
              <a:t>2025 found that</a:t>
            </a:r>
            <a:r>
              <a:rPr lang="en-GB" b="1" dirty="0"/>
              <a:t> 43% of care–experienced students</a:t>
            </a:r>
            <a:r>
              <a:rPr lang="en-GB" dirty="0"/>
              <a:t> and</a:t>
            </a:r>
            <a:r>
              <a:rPr lang="en-GB" b="1" dirty="0"/>
              <a:t> 44% of estranged students </a:t>
            </a:r>
            <a:r>
              <a:rPr lang="en-GB" dirty="0"/>
              <a:t>have considered withdrawing from university, compared to </a:t>
            </a:r>
            <a:r>
              <a:rPr lang="en-GB" b="1" dirty="0"/>
              <a:t>28% of their peers. </a:t>
            </a:r>
          </a:p>
          <a:p>
            <a:endParaRPr lang="en-GB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4396B55A-2EE6-BE81-43C6-7B21F1D8C23B}"/>
              </a:ext>
            </a:extLst>
          </p:cNvPr>
          <p:cNvSpPr txBox="1">
            <a:spLocks/>
          </p:cNvSpPr>
          <p:nvPr/>
        </p:nvSpPr>
        <p:spPr>
          <a:xfrm>
            <a:off x="8295877" y="1690688"/>
            <a:ext cx="3629247" cy="4681198"/>
          </a:xfrm>
          <a:prstGeom prst="rect">
            <a:avLst/>
          </a:prstGeom>
          <a:solidFill>
            <a:srgbClr val="09BCC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i="0" kern="1200">
                <a:solidFill>
                  <a:srgbClr val="09BCC0"/>
                </a:solidFill>
                <a:latin typeface="DM Sans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Reading: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r>
              <a:rPr lang="en-GB" dirty="0">
                <a:solidFill>
                  <a:schemeClr val="bg1"/>
                </a:solidFill>
              </a:rPr>
              <a:t>Sheffield Hallam University and Unite Foundation - P</a:t>
            </a:r>
            <a:r>
              <a:rPr lang="en-GB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ositive Impact? What factors affect access, retention and graduate outcomes for university students with a background of care or family estrangement? </a:t>
            </a:r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r>
              <a:rPr lang="en-GB" dirty="0">
                <a:solidFill>
                  <a:schemeClr val="bg1"/>
                </a:solidFill>
              </a:rPr>
              <a:t>UCAS – </a:t>
            </a:r>
            <a:r>
              <a:rPr lang="en-GB" dirty="0">
                <a:solidFill>
                  <a:schemeClr val="bg1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Next Steps: What is the experience of students  from a care background  in education? 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04147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0478EBA-B3C5-68CD-D256-1BDDEFF7DE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E50E9D-F58F-46AE-EB50-788FF8AEA6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/>
              <a:t>Financial vulnerability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A9096-B9AC-C723-8857-F2BEBBB2B81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690688"/>
            <a:ext cx="6274981" cy="4425299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>
                <a:latin typeface="DM Sans" pitchFamily="2" charset="0"/>
              </a:rPr>
              <a:t>Without family financial support, these students are more likely to face housing insecurity or homelessness. Rent arrears, deposits, and upfront costs can be major barriers.</a:t>
            </a:r>
          </a:p>
          <a:p>
            <a:pPr lvl="0"/>
            <a:endParaRPr lang="en-GB" dirty="0">
              <a:latin typeface="DM Sans" pitchFamily="2" charset="0"/>
            </a:endParaRPr>
          </a:p>
          <a:p>
            <a:r>
              <a:rPr lang="en-GB" dirty="0">
                <a:latin typeface="DM Sans" pitchFamily="2" charset="0"/>
              </a:rPr>
              <a:t>Work done on minimum income standards for those studying without financial support, even with the full maintenance loan – e.g. care experienced students – shows that they would still need to work over 20 hours at minimum wage to achieve the minimum income standard needed to survive at university.  </a:t>
            </a:r>
          </a:p>
          <a:p>
            <a:endParaRPr lang="en-GB" dirty="0">
              <a:latin typeface="DM Sans" pitchFamily="2" charset="0"/>
            </a:endParaRPr>
          </a:p>
          <a:p>
            <a:r>
              <a:rPr lang="en-GB" dirty="0">
                <a:latin typeface="DM Sans" pitchFamily="2" charset="0"/>
              </a:rPr>
              <a:t>Care experienced students work on average 11.3 hours/week, and estranged students work 11.1 hours/week, compared to 8.8 hours/week for other students. The lack of parental support to top up student finances permeates every part of their lives. </a:t>
            </a: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DBA459FC-C6D8-EBBB-5167-4ACAA5C734F8}"/>
              </a:ext>
            </a:extLst>
          </p:cNvPr>
          <p:cNvSpPr txBox="1">
            <a:spLocks/>
          </p:cNvSpPr>
          <p:nvPr/>
        </p:nvSpPr>
        <p:spPr>
          <a:xfrm>
            <a:off x="8252334" y="1690688"/>
            <a:ext cx="3629247" cy="4681198"/>
          </a:xfrm>
          <a:prstGeom prst="rect">
            <a:avLst/>
          </a:prstGeom>
          <a:solidFill>
            <a:srgbClr val="09BCC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i="0" kern="1200">
                <a:solidFill>
                  <a:srgbClr val="09BCC0"/>
                </a:solidFill>
                <a:latin typeface="DM Sans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Reading: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r>
              <a:rPr lang="en-GB" dirty="0">
                <a:solidFill>
                  <a:schemeClr val="bg1"/>
                </a:solidFill>
              </a:rPr>
              <a:t>HEPI &amp; Loughborough University – </a:t>
            </a:r>
            <a:r>
              <a:rPr lang="en-GB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Minimum Income Standards for Students 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r>
              <a:rPr lang="en-GB" dirty="0">
                <a:solidFill>
                  <a:schemeClr val="bg1"/>
                </a:solidFill>
              </a:rPr>
              <a:t>University of Sheffield – </a:t>
            </a:r>
            <a:r>
              <a:rPr lang="en-GB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Pathways to University from Care</a:t>
            </a:r>
            <a:endParaRPr lang="en-GB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03946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CD2C69A8-AC97-269C-1BB9-DACD3F423C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62B8B8-CF56-2249-8511-863DE1CE4D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/>
              <a:t>Stability and wellbeing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8DFF62B-FE93-50C7-2A1A-FE3EB09A0B5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690688"/>
            <a:ext cx="6274981" cy="4425299"/>
          </a:xfrm>
        </p:spPr>
        <p:txBody>
          <a:bodyPr>
            <a:normAutofit lnSpcReduction="10000"/>
          </a:bodyPr>
          <a:lstStyle/>
          <a:p>
            <a:pPr lvl="0"/>
            <a:r>
              <a:rPr lang="en-GB" dirty="0">
                <a:latin typeface="DM Sans" pitchFamily="2" charset="0"/>
              </a:rPr>
              <a:t>Stable housing contributes to mental health, academic performance, and overall well-being. Uncertainty around where to live can lead to stress, isolation, and disengagement from studies.</a:t>
            </a:r>
          </a:p>
          <a:p>
            <a:pPr lvl="0"/>
            <a:endParaRPr lang="en-GB" dirty="0">
              <a:latin typeface="DM Sans" pitchFamily="2" charset="0"/>
            </a:endParaRPr>
          </a:p>
          <a:p>
            <a:r>
              <a:rPr lang="en-GB" dirty="0">
                <a:latin typeface="DM Sans" pitchFamily="2" charset="0"/>
              </a:rPr>
              <a:t>The University Mental Health Charter demonstrates how housing quality and security has a direct impact on mental health.</a:t>
            </a:r>
          </a:p>
          <a:p>
            <a:endParaRPr lang="en-GB" dirty="0">
              <a:latin typeface="DM Sans" pitchFamily="2" charset="0"/>
            </a:endParaRPr>
          </a:p>
          <a:p>
            <a:r>
              <a:rPr lang="en-GB" dirty="0">
                <a:latin typeface="DM Sans" pitchFamily="2" charset="0"/>
              </a:rPr>
              <a:t>These findings are repeated across many research reports. The Nationwide Foundation summarised these, showing that overcrowding and housing instability can disrupt study environments, impair cognitive development, </a:t>
            </a:r>
            <a:r>
              <a:rPr lang="en-GB" b="1" dirty="0">
                <a:latin typeface="DM Sans" pitchFamily="2" charset="0"/>
              </a:rPr>
              <a:t>and lead to lower academic achievement. </a:t>
            </a:r>
            <a:r>
              <a:rPr lang="en-GB" dirty="0">
                <a:latin typeface="DM Sans" pitchFamily="2" charset="0"/>
              </a:rPr>
              <a:t>Stable housing allows students to focus on their studies without the stress of frequent moves or unsafe living conditions.</a:t>
            </a:r>
          </a:p>
          <a:p>
            <a:endParaRPr lang="en-GB" dirty="0">
              <a:latin typeface="DM Sans" pitchFamily="2" charset="0"/>
            </a:endParaRPr>
          </a:p>
          <a:p>
            <a:pPr lvl="0"/>
            <a:endParaRPr lang="en-GB" dirty="0">
              <a:latin typeface="DM Sans" pitchFamily="2" charset="0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A53C43D1-7964-68DA-8802-CB328F153942}"/>
              </a:ext>
            </a:extLst>
          </p:cNvPr>
          <p:cNvSpPr txBox="1">
            <a:spLocks/>
          </p:cNvSpPr>
          <p:nvPr/>
        </p:nvSpPr>
        <p:spPr>
          <a:xfrm>
            <a:off x="8252334" y="1690688"/>
            <a:ext cx="3629247" cy="4681198"/>
          </a:xfrm>
          <a:prstGeom prst="rect">
            <a:avLst/>
          </a:prstGeom>
          <a:solidFill>
            <a:srgbClr val="09BCC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i="0" kern="1200">
                <a:solidFill>
                  <a:srgbClr val="09BCC0"/>
                </a:solidFill>
                <a:latin typeface="DM Sans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Reading: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r>
              <a:rPr lang="en-GB" dirty="0">
                <a:solidFill>
                  <a:schemeClr val="bg1"/>
                </a:solidFill>
              </a:rPr>
              <a:t>Nationwide Foundation – </a:t>
            </a:r>
            <a:r>
              <a:rPr lang="en-GB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Value of Housing</a:t>
            </a:r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r>
              <a:rPr lang="en-GB" dirty="0">
                <a:solidFill>
                  <a:schemeClr val="bg1"/>
                </a:solidFill>
              </a:rPr>
              <a:t>Student Minds - </a:t>
            </a:r>
            <a:r>
              <a:rPr lang="en-GB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 University Mental Health Charter. (2nd ed.)</a:t>
            </a:r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570727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>
          <a:extLst>
            <a:ext uri="{FF2B5EF4-FFF2-40B4-BE49-F238E27FC236}">
              <a16:creationId xmlns:a16="http://schemas.microsoft.com/office/drawing/2014/main" id="{978F979D-9566-CCB4-C3D8-3C27E0056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D55C3-8F3D-B212-D296-90D54529B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353800" cy="1325563"/>
          </a:xfrm>
        </p:spPr>
        <p:txBody>
          <a:bodyPr/>
          <a:lstStyle/>
          <a:p>
            <a:r>
              <a:rPr lang="en-US" dirty="0"/>
              <a:t>Lack of family support 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CC413-966A-A9DA-BF1D-1CD34EFCACB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838200" y="1690688"/>
            <a:ext cx="6274981" cy="4425299"/>
          </a:xfrm>
        </p:spPr>
        <p:txBody>
          <a:bodyPr>
            <a:normAutofit/>
          </a:bodyPr>
          <a:lstStyle/>
          <a:p>
            <a:pPr lvl="0"/>
            <a:r>
              <a:rPr lang="en-GB" dirty="0">
                <a:latin typeface="DM Sans "/>
              </a:rPr>
              <a:t>Care experienced and estranged students often do not have a family home to return to during holidays or in times of crisis. This makes secure, year-round housing essential - not just during term time.</a:t>
            </a:r>
          </a:p>
          <a:p>
            <a:pPr lvl="0"/>
            <a:endParaRPr lang="en-GB" dirty="0">
              <a:latin typeface="DM Sans "/>
            </a:endParaRPr>
          </a:p>
          <a:p>
            <a:pPr lvl="0"/>
            <a:r>
              <a:rPr lang="en-GB" dirty="0">
                <a:latin typeface="DM Sans "/>
              </a:rPr>
              <a:t>As shared in </a:t>
            </a:r>
            <a:r>
              <a:rPr lang="en-GB" dirty="0">
                <a:latin typeface="DM Sans 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research</a:t>
            </a:r>
            <a:r>
              <a:rPr lang="en-GB" dirty="0">
                <a:latin typeface="DM Sans "/>
              </a:rPr>
              <a:t>, “Some studies reported that this stigma may be compounded by a feeling of ‘hypervisibility’ at times, particularly when moving into or out of student accommodation which is typically assisted by family members”.</a:t>
            </a:r>
          </a:p>
          <a:p>
            <a:pPr lvl="0"/>
            <a:endParaRPr lang="en-GB" dirty="0">
              <a:latin typeface="DM Sans "/>
            </a:endParaRPr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9893BF8A-0E6D-6A4B-8244-2C24F30AB15D}"/>
              </a:ext>
            </a:extLst>
          </p:cNvPr>
          <p:cNvSpPr txBox="1">
            <a:spLocks/>
          </p:cNvSpPr>
          <p:nvPr/>
        </p:nvSpPr>
        <p:spPr>
          <a:xfrm>
            <a:off x="8252334" y="1690688"/>
            <a:ext cx="3629247" cy="4681198"/>
          </a:xfrm>
          <a:prstGeom prst="rect">
            <a:avLst/>
          </a:prstGeom>
          <a:solidFill>
            <a:srgbClr val="09BCC0"/>
          </a:solidFill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  <a:defRPr sz="1800" b="0" i="0" kern="1200">
                <a:solidFill>
                  <a:srgbClr val="09BCC0"/>
                </a:solidFill>
                <a:latin typeface="DM Sans Medium" pitchFamily="2" charset="77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dirty="0">
                <a:solidFill>
                  <a:schemeClr val="bg1"/>
                </a:solidFill>
              </a:rPr>
              <a:t>Reading:</a:t>
            </a:r>
          </a:p>
          <a:p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r>
              <a:rPr lang="en-GB" dirty="0">
                <a:solidFill>
                  <a:schemeClr val="bg1"/>
                </a:solidFill>
              </a:rPr>
              <a:t>Social Market Foundation – </a:t>
            </a:r>
            <a:r>
              <a:rPr lang="en-GB" dirty="0">
                <a:solidFill>
                  <a:schemeClr val="bg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Care and Learning in Higher Education </a:t>
            </a:r>
            <a:endParaRPr lang="en-GB" dirty="0">
              <a:solidFill>
                <a:schemeClr val="bg1"/>
              </a:solidFill>
            </a:endParaRPr>
          </a:p>
          <a:p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r>
              <a:rPr lang="en-GB" dirty="0">
                <a:solidFill>
                  <a:schemeClr val="bg1"/>
                </a:solidFill>
              </a:rPr>
              <a:t>University of Lincoln – </a:t>
            </a:r>
            <a:r>
              <a:rPr lang="en-GB" dirty="0">
                <a:solidFill>
                  <a:schemeClr val="bg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Engaging students without family support with university support services: a review of the literature</a:t>
            </a:r>
            <a:endParaRPr lang="en-GB" dirty="0">
              <a:solidFill>
                <a:schemeClr val="bg1"/>
              </a:solidFill>
            </a:endParaRPr>
          </a:p>
          <a:p>
            <a:pPr marL="285750" indent="-285750">
              <a:buFont typeface="DM Sans Medium" pitchFamily="2" charset="0"/>
              <a:buChar char="+"/>
            </a:pPr>
            <a:endParaRPr lang="en-GB" dirty="0">
              <a:solidFill>
                <a:schemeClr val="bg1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7550468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5c9b8de-2975-41b6-a10d-819105349b15" xsi:nil="true"/>
    <lcf76f155ced4ddcb4097134ff3c332f xmlns="29f36f08-2a78-495b-9c45-5a0c5fe24ddf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5DC80D422D69B4CB98026BE4B9A3A54" ma:contentTypeVersion="12" ma:contentTypeDescription="Create a new document." ma:contentTypeScope="" ma:versionID="8a9a3bf6cf86cf7859537d355d9a8ec7">
  <xsd:schema xmlns:xsd="http://www.w3.org/2001/XMLSchema" xmlns:xs="http://www.w3.org/2001/XMLSchema" xmlns:p="http://schemas.microsoft.com/office/2006/metadata/properties" xmlns:ns2="29f36f08-2a78-495b-9c45-5a0c5fe24ddf" xmlns:ns3="a5c9b8de-2975-41b6-a10d-819105349b15" targetNamespace="http://schemas.microsoft.com/office/2006/metadata/properties" ma:root="true" ma:fieldsID="b3f63b2ae821eea2112e766b8be0cd09" ns2:_="" ns3:_="">
    <xsd:import namespace="29f36f08-2a78-495b-9c45-5a0c5fe24ddf"/>
    <xsd:import namespace="a5c9b8de-2975-41b6-a10d-819105349b1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f36f08-2a78-495b-9c45-5a0c5fe24d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12" nillable="true" ma:displayName="Location" ma:indexed="true" ma:internalName="MediaServiceLocatio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Image Tags" ma:readOnly="false" ma:fieldId="{5cf76f15-5ced-4ddc-b409-7134ff3c332f}" ma:taxonomyMulti="true" ma:sspId="160fff59-3479-4faa-9c76-0d6aaad9a0d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c9b8de-2975-41b6-a10d-819105349b15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110f67f5-6bc8-4afc-a2b3-b01acbe3efac}" ma:internalName="TaxCatchAll" ma:showField="CatchAllData" ma:web="a5c9b8de-2975-41b6-a10d-819105349b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B72B3BB-CFFD-4B05-B55C-8A74244E964B}">
  <ds:schemaRefs>
    <ds:schemaRef ds:uri="http://schemas.microsoft.com/office/2006/metadata/properties"/>
    <ds:schemaRef ds:uri="http://schemas.microsoft.com/office/infopath/2007/PartnerControls"/>
    <ds:schemaRef ds:uri="a5c9b8de-2975-41b6-a10d-819105349b15"/>
    <ds:schemaRef ds:uri="29f36f08-2a78-495b-9c45-5a0c5fe24ddf"/>
  </ds:schemaRefs>
</ds:datastoreItem>
</file>

<file path=customXml/itemProps2.xml><?xml version="1.0" encoding="utf-8"?>
<ds:datastoreItem xmlns:ds="http://schemas.openxmlformats.org/officeDocument/2006/customXml" ds:itemID="{41571200-4296-45B2-A94D-275119FAC39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EFA713B-8B59-411E-827B-3F34BB1623B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f36f08-2a78-495b-9c45-5a0c5fe24ddf"/>
    <ds:schemaRef ds:uri="a5c9b8de-2975-41b6-a10d-819105349b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4119</TotalTime>
  <Words>1217</Words>
  <Application>Microsoft Office PowerPoint</Application>
  <PresentationFormat>Widescreen</PresentationFormat>
  <Paragraphs>109</Paragraphs>
  <Slides>14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5" baseType="lpstr">
      <vt:lpstr>Aptos</vt:lpstr>
      <vt:lpstr>Arial</vt:lpstr>
      <vt:lpstr>Calibri</vt:lpstr>
      <vt:lpstr>Calibri Light</vt:lpstr>
      <vt:lpstr>DM Sans</vt:lpstr>
      <vt:lpstr>DM Sans </vt:lpstr>
      <vt:lpstr>DM Sans Medium</vt:lpstr>
      <vt:lpstr>Symbol</vt:lpstr>
      <vt:lpstr>System Font Regular</vt:lpstr>
      <vt:lpstr>Times New Roman</vt:lpstr>
      <vt:lpstr>1_Office Theme</vt:lpstr>
      <vt:lpstr>Unite Foundation:  A #HomeAtUniversity</vt:lpstr>
      <vt:lpstr>About the Unite Foundation</vt:lpstr>
      <vt:lpstr>About the Unite Foundation accommodation scholarship  </vt:lpstr>
      <vt:lpstr>About care experienced and estranged students </vt:lpstr>
      <vt:lpstr>Why housing? </vt:lpstr>
      <vt:lpstr>Equity and access</vt:lpstr>
      <vt:lpstr>Financial vulnerability </vt:lpstr>
      <vt:lpstr>Stability and wellbeing </vt:lpstr>
      <vt:lpstr>Lack of family support </vt:lpstr>
      <vt:lpstr>Impact of housing</vt:lpstr>
      <vt:lpstr>Unite Foundation scholarship </vt:lpstr>
      <vt:lpstr>More information</vt:lpstr>
      <vt:lpstr>Blueprint for a #HomeAtUniversity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Safiyyah Hanif</dc:creator>
  <cp:lastModifiedBy>Helen Arber</cp:lastModifiedBy>
  <cp:revision>40</cp:revision>
  <dcterms:created xsi:type="dcterms:W3CDTF">2025-01-16T09:44:22Z</dcterms:created>
  <dcterms:modified xsi:type="dcterms:W3CDTF">2025-11-14T11:12:45Z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bc52cd56-8e32-4967-bfd9-f8a8700e1043_Enabled">
    <vt:lpwstr>true</vt:lpwstr>
  </property>
  <property fmtid="{D5CDD505-2E9C-101B-9397-08002B2CF9AE}" pid="3" name="MSIP_Label_bc52cd56-8e32-4967-bfd9-f8a8700e1043_SetDate">
    <vt:lpwstr>2025-02-24T13:31:45Z</vt:lpwstr>
  </property>
  <property fmtid="{D5CDD505-2E9C-101B-9397-08002B2CF9AE}" pid="4" name="MSIP_Label_bc52cd56-8e32-4967-bfd9-f8a8700e1043_Method">
    <vt:lpwstr>Privileged</vt:lpwstr>
  </property>
  <property fmtid="{D5CDD505-2E9C-101B-9397-08002B2CF9AE}" pid="5" name="MSIP_Label_bc52cd56-8e32-4967-bfd9-f8a8700e1043_Name">
    <vt:lpwstr>Public</vt:lpwstr>
  </property>
  <property fmtid="{D5CDD505-2E9C-101B-9397-08002B2CF9AE}" pid="6" name="MSIP_Label_bc52cd56-8e32-4967-bfd9-f8a8700e1043_SiteId">
    <vt:lpwstr>4eefdee3-6662-4480-b2ba-a102df9c5160</vt:lpwstr>
  </property>
  <property fmtid="{D5CDD505-2E9C-101B-9397-08002B2CF9AE}" pid="7" name="MSIP_Label_bc52cd56-8e32-4967-bfd9-f8a8700e1043_ActionId">
    <vt:lpwstr>c883965b-ab60-47d9-a9b5-0661adb033ac</vt:lpwstr>
  </property>
  <property fmtid="{D5CDD505-2E9C-101B-9397-08002B2CF9AE}" pid="8" name="MSIP_Label_bc52cd56-8e32-4967-bfd9-f8a8700e1043_ContentBits">
    <vt:lpwstr>1</vt:lpwstr>
  </property>
  <property fmtid="{D5CDD505-2E9C-101B-9397-08002B2CF9AE}" pid="9" name="MSIP_Label_bc52cd56-8e32-4967-bfd9-f8a8700e1043_Tag">
    <vt:lpwstr>10, 0, 1, 1</vt:lpwstr>
  </property>
  <property fmtid="{D5CDD505-2E9C-101B-9397-08002B2CF9AE}" pid="10" name="ClassificationContentMarkingHeaderLocations">
    <vt:lpwstr>1_Office Theme:8</vt:lpwstr>
  </property>
  <property fmtid="{D5CDD505-2E9C-101B-9397-08002B2CF9AE}" pid="11" name="ClassificationContentMarkingHeaderText">
    <vt:lpwstr>Public</vt:lpwstr>
  </property>
  <property fmtid="{D5CDD505-2E9C-101B-9397-08002B2CF9AE}" pid="12" name="ContentTypeId">
    <vt:lpwstr>0x01010035DC80D422D69B4CB98026BE4B9A3A54</vt:lpwstr>
  </property>
  <property fmtid="{D5CDD505-2E9C-101B-9397-08002B2CF9AE}" pid="13" name="MediaServiceImageTags">
    <vt:lpwstr/>
  </property>
</Properties>
</file>